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embeddedFontLst>
    <p:embeddedFont>
      <p:font typeface="Open Sans" panose="020B0606030504020204" pitchFamily="34" charset="0"/>
      <p:regular r:id="rId44"/>
      <p:bold r:id="rId45"/>
      <p:italic r:id="rId46"/>
      <p:boldItalic r:id="rId47"/>
    </p:embeddedFont>
    <p:embeddedFont>
      <p:font typeface="PT Sans" panose="020B0503020203020204" pitchFamily="34" charset="77"/>
      <p:regular r:id="rId48"/>
      <p:bold r:id="rId49"/>
      <p:italic r:id="rId50"/>
      <p:boldItalic r:id="rId51"/>
    </p:embeddedFont>
    <p:embeddedFont>
      <p:font typeface="PT Sans Narrow" panose="020B0506020203020204" pitchFamily="34" charset="77"/>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9A7FD7-35AC-4F5A-AC41-81988D019120}">
  <a:tblStyle styleId="{149A7FD7-35AC-4F5A-AC41-81988D01912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18"/>
  </p:normalViewPr>
  <p:slideViewPr>
    <p:cSldViewPr snapToGrid="0" snapToObjects="1">
      <p:cViewPr varScale="1">
        <p:scale>
          <a:sx n="178" d="100"/>
          <a:sy n="178" d="100"/>
        </p:scale>
        <p:origin x="1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38a612b66_1_1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38a612b66_1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38a612b66_7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38a612b66_7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38a612b66_7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38a612b66_7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39337b3a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39337b3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38a612b66_3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38a612b66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b620f07e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b620f07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b620f07e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b620f07e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b634bc71d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b634bc71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b640ad8aa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b640ad8aa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b620f07ee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b620f07e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b620f07ee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b620f07e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a64e114e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a64e114e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38b3e797f_2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38b3e797f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391f68fa5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391f68fa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b640ad8a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b640ad8a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7c30096f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7c30096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38a612b66_3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38a612b66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38a612b66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38a612b6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3a8d1940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3a8d1940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38ade196b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38ade196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b640ad8aa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b640ad8a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b6364eb10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b6364eb10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a64e114e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a64e114e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b6364eb10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b6364eb10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b6364eb10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b6364eb10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38ade196b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38ade196b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38a612b66_8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38a612b66_8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9337b3a9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9337b3a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b6364eb10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b6364eb10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38ade196b_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38ade196b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b640ad8aa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b640ad8a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8d80caa42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8d80caa42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3a8d19404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3a8d1940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392dde92f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392dde92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38a612b66_8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38a612b66_8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a64e114e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a64e114e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b640ad8aa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b640ad8a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38a612b66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38a612b6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38a612b66_8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38a612b66_8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38a612b66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38a612b6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38a612b66_6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38a612b66_6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docs.com/cathy-cavanaugh-1/4370/redcritterteacher-overview-features-whitepaper?fromAR=1"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hyperlink" Target="http://www.educationaldatamining.org/EDM2015/proceedings/poster570-571.pdf" TargetMode="External"/><Relationship Id="rId3" Type="http://schemas.openxmlformats.org/officeDocument/2006/relationships/hyperlink" Target="http://about.glasslabgames.org" TargetMode="External"/><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hyperlink" Target="http://www.newyorker.com/news/daily-comment/how-china-wants-to-rate-its-citizens" TargetMode="External"/><Relationship Id="rId7" Type="http://schemas.openxmlformats.org/officeDocument/2006/relationships/hyperlink" Target="https://www.youtube.com/watch?v=lHcTKWiZ8sI"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hyperlink" Target="http://www.theatlantic.com/live/events/teaching-for-tomorrow-dnc/2016/" TargetMode="Externa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affectiva.com"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hyperlink" Target="http://edu2035.org" TargetMode="External"/><Relationship Id="rId7"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web.archive.org/web/20160206055722/http:/vibrantlearning.aam-us.org/2015/12/23/a-learning-day-2037/" TargetMode="External"/><Relationship Id="rId5" Type="http://schemas.openxmlformats.org/officeDocument/2006/relationships/hyperlink" Target="http://www.slideshare.net/edu2035/gef-california-results?next_slideshow=1" TargetMode="External"/><Relationship Id="rId4" Type="http://schemas.openxmlformats.org/officeDocument/2006/relationships/hyperlink" Target="https://web.archive.org/web/20160322224603/http:/edu2035.org/pdf/GEF.Agenda_eng_full.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dRYoL-iRnCk"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hyperlink" Target="https://web.archive.org/web/20160503113152/http:/www.dell.com/en-us/work/learn/k-12-solutions" TargetMode="Externa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knowledgeworks.org/sites/default/files/future-ed-workforce-roles-learning-ecosystem.pdf"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hyperlink" Target="https://web.archive.org/web/20150823223506/http:/www.knowledgeworks.org/sites/default/files/future-ed-workforce-roles-learning-ecosystem.pdf" TargetMode="Externa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hyperlink" Target="http://beyondclassroom.org/elo-program-design/policy-and-procedure"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elo.mansd.org/elos-in-your-schoo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hyperlink" Target="http://education.ohio.gov/Topics/Quality-School-Choice/Credit-Flexibility-Plan" TargetMode="External"/><Relationship Id="rId5" Type="http://schemas.openxmlformats.org/officeDocument/2006/relationships/image" Target="../media/image24.jpg"/><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hyperlink" Target="http://hackablehighschools.com"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lrng.org/philadelphia" TargetMode="External"/><Relationship Id="rId7" Type="http://schemas.openxmlformats.org/officeDocument/2006/relationships/hyperlink" Target="http://digitalonramps.com"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28.jpg"/><Relationship Id="rId5" Type="http://schemas.openxmlformats.org/officeDocument/2006/relationships/hyperlink" Target="https://www.macfound.org/press/press-releases/macarthur-spins-digital-media-learning-work-25-million-seed-investment/" TargetMode="Externa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hyperlink" Target="http://hackeducation.com/2016/04/07/blockchain-education-guide"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hyperlink" Target="https://web.archive.org/web/20150914044917/http:/www.greatschoolspartnership.org/extended-learning-opportunities-in-todays-high-schools/"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hyperlink" Target="https://www.alec.org/model-policy/online-learning-clearinghouse-act/"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www.alec.org/model-policy/resolution-in-support-of-student-centered-accountability-systems/" TargetMode="External"/><Relationship Id="rId5" Type="http://schemas.openxmlformats.org/officeDocument/2006/relationships/hyperlink" Target="https://www.alec.org/model-policy/amendments-and-addendum-the-next-generation-charter-schools-act/" TargetMode="External"/><Relationship Id="rId4" Type="http://schemas.openxmlformats.org/officeDocument/2006/relationships/hyperlink" Target="https://www.alec.org/model-policy/digital-teaching-and-learning-plan/"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hyperlink" Target="http://articulab.hcii.cs.cmu.edu/projects/alex/" TargetMode="External"/><Relationship Id="rId7" Type="http://schemas.openxmlformats.org/officeDocument/2006/relationships/hyperlink" Target="http://www.innovationsforlearning.org/funders"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36.jpg"/><Relationship Id="rId5" Type="http://schemas.openxmlformats.org/officeDocument/2006/relationships/hyperlink" Target="https://www.reasoningmind.org/results/student-engagement/" TargetMode="External"/><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www.adlnet.gov/learning-registr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41.jpg"/><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hyperlink" Target="https://web.archive.org/web/20170121061907/https:/www.adlnet.gov/adl-research/performance-tracking-analysis/experience-api/"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hyperlink" Target="https://tincanapi.com/overview/"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exceptionaldelaware.wordpress.com/2016/10/22/how-safe-is-student-data-if-this-commission-gets-their-way-not-very-safe-at-all/"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Zssd6eBVfwc"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hyperlink" Target="http://www.iftf.org/iftf-you/sponsors-partners/" TargetMode="External"/><Relationship Id="rId5" Type="http://schemas.openxmlformats.org/officeDocument/2006/relationships/hyperlink" Target="https://web.archive.org/web/20160313104110/http:/www.aam-us.org/docs/default-source/center-for-the-future-of-museums/building-the-future-of-education-museums-and-the-learning-ecosystem.pdf?sfvrsn=2" TargetMode="External"/><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3" Type="http://schemas.openxmlformats.org/officeDocument/2006/relationships/hyperlink" Target="https://wrenchinthegears.co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Lr7Z7ysDluQ"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jpg"/><Relationship Id="rId4" Type="http://schemas.openxmlformats.org/officeDocument/2006/relationships/hyperlink" Target="http://www.youtube.com/watch?v=Lr7Z7ysDluQ"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Ed Reform 2.0</a:t>
            </a:r>
            <a:endParaRPr/>
          </a:p>
        </p:txBody>
      </p:sp>
      <p:sp>
        <p:nvSpPr>
          <p:cNvPr id="67" name="Google Shape;67;p13"/>
          <p:cNvSpPr txBox="1">
            <a:spLocks noGrp="1"/>
          </p:cNvSpPr>
          <p:nvPr>
            <p:ph type="subTitle" idx="1"/>
          </p:nvPr>
        </p:nvSpPr>
        <p:spPr>
          <a:xfrm>
            <a:off x="2025600" y="2850050"/>
            <a:ext cx="5092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Personalized Learning in Orwellian Times</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2"/>
          <p:cNvSpPr txBox="1">
            <a:spLocks noGrp="1"/>
          </p:cNvSpPr>
          <p:nvPr>
            <p:ph type="title"/>
          </p:nvPr>
        </p:nvSpPr>
        <p:spPr>
          <a:xfrm>
            <a:off x="259325" y="1037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does Ed Reform 2.0 look like?</a:t>
            </a:r>
            <a:endParaRPr/>
          </a:p>
          <a:p>
            <a:pPr marL="0" lvl="0" indent="0" algn="l" rtl="0">
              <a:spcBef>
                <a:spcPts val="0"/>
              </a:spcBef>
              <a:spcAft>
                <a:spcPts val="0"/>
              </a:spcAft>
              <a:buNone/>
            </a:pPr>
            <a:endParaRPr/>
          </a:p>
        </p:txBody>
      </p:sp>
      <p:sp>
        <p:nvSpPr>
          <p:cNvPr id="158" name="Google Shape;158;p22"/>
          <p:cNvSpPr txBox="1">
            <a:spLocks noGrp="1"/>
          </p:cNvSpPr>
          <p:nvPr>
            <p:ph type="body" idx="1"/>
          </p:nvPr>
        </p:nvSpPr>
        <p:spPr>
          <a:xfrm>
            <a:off x="311700" y="811100"/>
            <a:ext cx="8520600" cy="4137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More instruction happens through devices.</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More data is collected.</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School budgets prioritize tech over human staff.</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Standards-based skills badging becomes important.</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More screen time-concerns for vision, health, and emotional well-being.</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Less face-to-face social interaction with teachers and peers.</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Differentiation will happen via computer and eventually AI “personal tutors.”</a:t>
            </a:r>
            <a:endParaRPr/>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endParaRPr sz="1400"/>
          </a:p>
          <a:p>
            <a:pPr marL="0" lvl="0" indent="0" algn="l" rtl="0">
              <a:spcBef>
                <a:spcPts val="0"/>
              </a:spcBef>
              <a:spcAft>
                <a:spcPts val="1600"/>
              </a:spcAft>
              <a:buNone/>
            </a:pPr>
            <a:endParaRPr sz="1400"/>
          </a:p>
        </p:txBody>
      </p:sp>
      <p:pic>
        <p:nvPicPr>
          <p:cNvPr id="159" name="Google Shape;159;p22" descr="AltSchool.jpg"/>
          <p:cNvPicPr preferRelativeResize="0"/>
          <p:nvPr/>
        </p:nvPicPr>
        <p:blipFill>
          <a:blip r:embed="rId3">
            <a:alphaModFix/>
          </a:blip>
          <a:stretch>
            <a:fillRect/>
          </a:stretch>
        </p:blipFill>
        <p:spPr>
          <a:xfrm>
            <a:off x="6240200" y="581225"/>
            <a:ext cx="2539724" cy="18314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3"/>
          <p:cNvSpPr txBox="1">
            <a:spLocks noGrp="1"/>
          </p:cNvSpPr>
          <p:nvPr>
            <p:ph type="body" idx="1"/>
          </p:nvPr>
        </p:nvSpPr>
        <p:spPr>
          <a:xfrm>
            <a:off x="258150" y="128800"/>
            <a:ext cx="8627700" cy="4726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Access to information is determined by algorithms that data-mine their past performance.</a:t>
            </a:r>
            <a:endParaRPr/>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a:t>Student access to new course material is limited by their level of mastery.</a:t>
            </a:r>
            <a:endParaRPr/>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a:t>Standards-based grading and online portfolios replace report cards and diplomas.</a:t>
            </a:r>
            <a:endParaRPr/>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a:t>Age-based class groupings go away.  Everyone does their own thing on their own schedule.</a:t>
            </a:r>
            <a:endParaRPr/>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a:t>Informal community-based learning experiences become equivalent to in-school education.</a:t>
            </a:r>
            <a:endParaRPr/>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a:t>Project based learning is used to monitor soft skills deemed important to the workforce.</a:t>
            </a:r>
            <a:endParaRPr/>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a:t>Students become consumers of content of playlists, not independent creators.</a:t>
            </a:r>
            <a:endParaRPr/>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endParaRPr sz="1400"/>
          </a:p>
          <a:p>
            <a:pPr marL="0" lvl="0" indent="0" algn="l" rtl="0">
              <a:spcBef>
                <a:spcPts val="0"/>
              </a:spcBef>
              <a:spcAft>
                <a:spcPts val="16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Data-Driven Education</a:t>
            </a:r>
            <a:endParaRPr/>
          </a:p>
        </p:txBody>
      </p:sp>
      <p:sp>
        <p:nvSpPr>
          <p:cNvPr id="170" name="Google Shape;170;p24"/>
          <p:cNvSpPr/>
          <p:nvPr/>
        </p:nvSpPr>
        <p:spPr>
          <a:xfrm>
            <a:off x="339050" y="1585850"/>
            <a:ext cx="3098700" cy="295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4"/>
          <p:cNvSpPr txBox="1"/>
          <p:nvPr/>
        </p:nvSpPr>
        <p:spPr>
          <a:xfrm>
            <a:off x="365150" y="1585850"/>
            <a:ext cx="3046500" cy="295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EF6C00"/>
                </a:solidFill>
                <a:latin typeface="Open Sans"/>
                <a:ea typeface="Open Sans"/>
                <a:cs typeface="Open Sans"/>
                <a:sym typeface="Open Sans"/>
              </a:rPr>
              <a:t>Personally Identifiable Information</a:t>
            </a:r>
            <a:endParaRPr sz="1800" b="1">
              <a:solidFill>
                <a:srgbClr val="EF6C00"/>
              </a:solidFill>
              <a:latin typeface="Open Sans"/>
              <a:ea typeface="Open Sans"/>
              <a:cs typeface="Open Sans"/>
              <a:sym typeface="Open Sans"/>
            </a:endParaRPr>
          </a:p>
          <a:p>
            <a:pPr marL="0" lvl="0" indent="0" algn="ctr" rtl="0">
              <a:spcBef>
                <a:spcPts val="0"/>
              </a:spcBef>
              <a:spcAft>
                <a:spcPts val="0"/>
              </a:spcAft>
              <a:buNone/>
            </a:pPr>
            <a:endParaRPr sz="1800" b="1">
              <a:solidFill>
                <a:srgbClr val="EF6C00"/>
              </a:solidFill>
              <a:latin typeface="Open Sans"/>
              <a:ea typeface="Open Sans"/>
              <a:cs typeface="Open Sans"/>
              <a:sym typeface="Open Sans"/>
            </a:endParaRPr>
          </a:p>
          <a:p>
            <a:pPr marL="0" lvl="0" indent="0" algn="ctr" rtl="0">
              <a:spcBef>
                <a:spcPts val="0"/>
              </a:spcBef>
              <a:spcAft>
                <a:spcPts val="0"/>
              </a:spcAft>
              <a:buNone/>
            </a:pPr>
            <a:r>
              <a:rPr lang="en" b="1">
                <a:solidFill>
                  <a:schemeClr val="lt1"/>
                </a:solidFill>
                <a:latin typeface="Open Sans"/>
                <a:ea typeface="Open Sans"/>
                <a:cs typeface="Open Sans"/>
                <a:sym typeface="Open Sans"/>
              </a:rPr>
              <a:t>Information that directly identifies an individual or that can be used to identify, contact, or locate specific individuals in conjunction with other data sets</a:t>
            </a:r>
            <a:endParaRPr sz="1200" b="1">
              <a:solidFill>
                <a:srgbClr val="EF6C00"/>
              </a:solidFill>
              <a:latin typeface="Open Sans"/>
              <a:ea typeface="Open Sans"/>
              <a:cs typeface="Open Sans"/>
              <a:sym typeface="Open Sans"/>
            </a:endParaRPr>
          </a:p>
        </p:txBody>
      </p:sp>
      <p:sp>
        <p:nvSpPr>
          <p:cNvPr id="172" name="Google Shape;172;p24"/>
          <p:cNvSpPr txBox="1"/>
          <p:nvPr/>
        </p:nvSpPr>
        <p:spPr>
          <a:xfrm>
            <a:off x="5671500" y="1585850"/>
            <a:ext cx="3046500" cy="2952600"/>
          </a:xfrm>
          <a:prstGeom prst="rect">
            <a:avLst/>
          </a:prstGeom>
          <a:solidFill>
            <a:schemeClr val="dk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EF6C00"/>
                </a:solidFill>
                <a:latin typeface="Open Sans"/>
                <a:ea typeface="Open Sans"/>
                <a:cs typeface="Open Sans"/>
                <a:sym typeface="Open Sans"/>
              </a:rPr>
              <a:t>Metadata</a:t>
            </a:r>
            <a:endParaRPr sz="1800" b="1">
              <a:solidFill>
                <a:srgbClr val="EF6C00"/>
              </a:solidFill>
              <a:latin typeface="Open Sans"/>
              <a:ea typeface="Open Sans"/>
              <a:cs typeface="Open Sans"/>
              <a:sym typeface="Open Sans"/>
            </a:endParaRPr>
          </a:p>
          <a:p>
            <a:pPr marL="0" lvl="0" indent="0" algn="ctr" rtl="0">
              <a:spcBef>
                <a:spcPts val="0"/>
              </a:spcBef>
              <a:spcAft>
                <a:spcPts val="0"/>
              </a:spcAft>
              <a:buNone/>
            </a:pPr>
            <a:r>
              <a:rPr lang="en" sz="1800" b="1">
                <a:solidFill>
                  <a:srgbClr val="EF6C00"/>
                </a:solidFill>
                <a:latin typeface="Open Sans"/>
                <a:ea typeface="Open Sans"/>
                <a:cs typeface="Open Sans"/>
                <a:sym typeface="Open Sans"/>
              </a:rPr>
              <a:t>Data About Data</a:t>
            </a:r>
            <a:endParaRPr sz="1800" b="1">
              <a:solidFill>
                <a:srgbClr val="EF6C00"/>
              </a:solidFill>
              <a:latin typeface="Open Sans"/>
              <a:ea typeface="Open Sans"/>
              <a:cs typeface="Open Sans"/>
              <a:sym typeface="Open Sans"/>
            </a:endParaRPr>
          </a:p>
          <a:p>
            <a:pPr marL="0" lvl="0" indent="0" algn="ctr" rtl="0">
              <a:spcBef>
                <a:spcPts val="0"/>
              </a:spcBef>
              <a:spcAft>
                <a:spcPts val="0"/>
              </a:spcAft>
              <a:buNone/>
            </a:pPr>
            <a:endParaRPr b="1">
              <a:solidFill>
                <a:schemeClr val="lt1"/>
              </a:solidFill>
              <a:latin typeface="Open Sans"/>
              <a:ea typeface="Open Sans"/>
              <a:cs typeface="Open Sans"/>
              <a:sym typeface="Open Sans"/>
            </a:endParaRPr>
          </a:p>
          <a:p>
            <a:pPr marL="0" lvl="0" indent="0" algn="ctr" rtl="0">
              <a:spcBef>
                <a:spcPts val="0"/>
              </a:spcBef>
              <a:spcAft>
                <a:spcPts val="0"/>
              </a:spcAft>
              <a:buNone/>
            </a:pPr>
            <a:r>
              <a:rPr lang="en" b="1">
                <a:solidFill>
                  <a:schemeClr val="lt1"/>
                </a:solidFill>
                <a:latin typeface="Open Sans"/>
                <a:ea typeface="Open Sans"/>
                <a:cs typeface="Open Sans"/>
                <a:sym typeface="Open Sans"/>
              </a:rPr>
              <a:t>How was it created?</a:t>
            </a:r>
            <a:endParaRPr b="1">
              <a:solidFill>
                <a:schemeClr val="lt1"/>
              </a:solidFill>
              <a:latin typeface="Open Sans"/>
              <a:ea typeface="Open Sans"/>
              <a:cs typeface="Open Sans"/>
              <a:sym typeface="Open Sans"/>
            </a:endParaRPr>
          </a:p>
          <a:p>
            <a:pPr marL="0" lvl="0" indent="0" algn="ctr" rtl="0">
              <a:spcBef>
                <a:spcPts val="0"/>
              </a:spcBef>
              <a:spcAft>
                <a:spcPts val="0"/>
              </a:spcAft>
              <a:buNone/>
            </a:pPr>
            <a:r>
              <a:rPr lang="en" b="1">
                <a:solidFill>
                  <a:schemeClr val="lt1"/>
                </a:solidFill>
                <a:latin typeface="Open Sans"/>
                <a:ea typeface="Open Sans"/>
                <a:cs typeface="Open Sans"/>
                <a:sym typeface="Open Sans"/>
              </a:rPr>
              <a:t>How is it used?</a:t>
            </a:r>
            <a:endParaRPr b="1">
              <a:solidFill>
                <a:schemeClr val="lt1"/>
              </a:solidFill>
              <a:latin typeface="Open Sans"/>
              <a:ea typeface="Open Sans"/>
              <a:cs typeface="Open Sans"/>
              <a:sym typeface="Open Sans"/>
            </a:endParaRPr>
          </a:p>
          <a:p>
            <a:pPr marL="0" lvl="0" indent="0" algn="ctr" rtl="0">
              <a:spcBef>
                <a:spcPts val="0"/>
              </a:spcBef>
              <a:spcAft>
                <a:spcPts val="0"/>
              </a:spcAft>
              <a:buNone/>
            </a:pPr>
            <a:r>
              <a:rPr lang="en" b="1">
                <a:solidFill>
                  <a:schemeClr val="lt1"/>
                </a:solidFill>
                <a:latin typeface="Open Sans"/>
                <a:ea typeface="Open Sans"/>
                <a:cs typeface="Open Sans"/>
                <a:sym typeface="Open Sans"/>
              </a:rPr>
              <a:t>Who is the author?</a:t>
            </a:r>
            <a:endParaRPr b="1">
              <a:solidFill>
                <a:schemeClr val="lt1"/>
              </a:solidFill>
              <a:latin typeface="Open Sans"/>
              <a:ea typeface="Open Sans"/>
              <a:cs typeface="Open Sans"/>
              <a:sym typeface="Open Sans"/>
            </a:endParaRPr>
          </a:p>
          <a:p>
            <a:pPr marL="0" lvl="0" indent="0" algn="ctr" rtl="0">
              <a:spcBef>
                <a:spcPts val="0"/>
              </a:spcBef>
              <a:spcAft>
                <a:spcPts val="0"/>
              </a:spcAft>
              <a:buNone/>
            </a:pPr>
            <a:r>
              <a:rPr lang="en" b="1">
                <a:solidFill>
                  <a:schemeClr val="lt1"/>
                </a:solidFill>
                <a:latin typeface="Open Sans"/>
                <a:ea typeface="Open Sans"/>
                <a:cs typeface="Open Sans"/>
                <a:sym typeface="Open Sans"/>
              </a:rPr>
              <a:t>When was it created?</a:t>
            </a:r>
            <a:endParaRPr b="1">
              <a:solidFill>
                <a:schemeClr val="lt1"/>
              </a:solidFill>
              <a:latin typeface="Open Sans"/>
              <a:ea typeface="Open Sans"/>
              <a:cs typeface="Open Sans"/>
              <a:sym typeface="Open Sans"/>
            </a:endParaRPr>
          </a:p>
          <a:p>
            <a:pPr marL="0" lvl="0" indent="0" algn="ctr" rtl="0">
              <a:spcBef>
                <a:spcPts val="0"/>
              </a:spcBef>
              <a:spcAft>
                <a:spcPts val="0"/>
              </a:spcAft>
              <a:buNone/>
            </a:pPr>
            <a:r>
              <a:rPr lang="en" b="1">
                <a:solidFill>
                  <a:schemeClr val="lt1"/>
                </a:solidFill>
                <a:latin typeface="Open Sans"/>
                <a:ea typeface="Open Sans"/>
                <a:cs typeface="Open Sans"/>
                <a:sym typeface="Open Sans"/>
              </a:rPr>
              <a:t>Where is it stored?</a:t>
            </a:r>
            <a:endParaRPr b="1">
              <a:solidFill>
                <a:schemeClr val="lt1"/>
              </a:solidFill>
              <a:latin typeface="Open Sans"/>
              <a:ea typeface="Open Sans"/>
              <a:cs typeface="Open Sans"/>
              <a:sym typeface="Open Sans"/>
            </a:endParaRPr>
          </a:p>
          <a:p>
            <a:pPr marL="0" lvl="0" indent="0" algn="ctr" rtl="0">
              <a:spcBef>
                <a:spcPts val="0"/>
              </a:spcBef>
              <a:spcAft>
                <a:spcPts val="0"/>
              </a:spcAft>
              <a:buNone/>
            </a:pPr>
            <a:r>
              <a:rPr lang="en" b="1">
                <a:solidFill>
                  <a:schemeClr val="lt1"/>
                </a:solidFill>
                <a:latin typeface="Open Sans"/>
                <a:ea typeface="Open Sans"/>
                <a:cs typeface="Open Sans"/>
                <a:sym typeface="Open Sans"/>
              </a:rPr>
              <a:t>File type?</a:t>
            </a:r>
            <a:endParaRPr b="1">
              <a:solidFill>
                <a:schemeClr val="lt1"/>
              </a:solidFill>
              <a:latin typeface="Open Sans"/>
              <a:ea typeface="Open Sans"/>
              <a:cs typeface="Open Sans"/>
              <a:sym typeface="Open Sans"/>
            </a:endParaRPr>
          </a:p>
          <a:p>
            <a:pPr marL="0" lvl="0" indent="0" algn="ctr" rtl="0">
              <a:spcBef>
                <a:spcPts val="0"/>
              </a:spcBef>
              <a:spcAft>
                <a:spcPts val="0"/>
              </a:spcAft>
              <a:buNone/>
            </a:pPr>
            <a:r>
              <a:rPr lang="en" b="1">
                <a:solidFill>
                  <a:schemeClr val="lt1"/>
                </a:solidFill>
                <a:latin typeface="Open Sans"/>
                <a:ea typeface="Open Sans"/>
                <a:cs typeface="Open Sans"/>
                <a:sym typeface="Open Sans"/>
              </a:rPr>
              <a:t>File size?</a:t>
            </a:r>
            <a:endParaRPr b="1">
              <a:solidFill>
                <a:schemeClr val="lt1"/>
              </a:solidFill>
              <a:latin typeface="Open Sans"/>
              <a:ea typeface="Open Sans"/>
              <a:cs typeface="Open Sans"/>
              <a:sym typeface="Open Sans"/>
            </a:endParaRPr>
          </a:p>
          <a:p>
            <a:pPr marL="0" lvl="0" indent="0" algn="ctr" rtl="0">
              <a:spcBef>
                <a:spcPts val="0"/>
              </a:spcBef>
              <a:spcAft>
                <a:spcPts val="0"/>
              </a:spcAft>
              <a:buNone/>
            </a:pPr>
            <a:r>
              <a:rPr lang="en" b="1">
                <a:solidFill>
                  <a:schemeClr val="lt1"/>
                </a:solidFill>
                <a:latin typeface="Open Sans"/>
                <a:ea typeface="Open Sans"/>
                <a:cs typeface="Open Sans"/>
                <a:sym typeface="Open Sans"/>
              </a:rPr>
              <a:t>How is it tagged-keywords?</a:t>
            </a:r>
            <a:endParaRPr b="1">
              <a:solidFill>
                <a:schemeClr val="lt1"/>
              </a:solidFill>
              <a:latin typeface="Open Sans"/>
              <a:ea typeface="Open Sans"/>
              <a:cs typeface="Open Sans"/>
              <a:sym typeface="Open Sans"/>
            </a:endParaRPr>
          </a:p>
        </p:txBody>
      </p:sp>
      <p:sp>
        <p:nvSpPr>
          <p:cNvPr id="173" name="Google Shape;173;p24"/>
          <p:cNvSpPr txBox="1"/>
          <p:nvPr/>
        </p:nvSpPr>
        <p:spPr>
          <a:xfrm>
            <a:off x="3703725" y="1825775"/>
            <a:ext cx="1743000" cy="214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555555"/>
                </a:solidFill>
                <a:latin typeface="PT Sans Narrow"/>
                <a:ea typeface="PT Sans Narrow"/>
                <a:cs typeface="PT Sans Narrow"/>
                <a:sym typeface="PT Sans Narrow"/>
              </a:rPr>
              <a:t>AND/OR</a:t>
            </a:r>
            <a:endParaRPr sz="3600" b="1">
              <a:solidFill>
                <a:srgbClr val="555555"/>
              </a:solidFill>
              <a:latin typeface="PT Sans Narrow"/>
              <a:ea typeface="PT Sans Narrow"/>
              <a:cs typeface="PT Sans Narrow"/>
              <a:sym typeface="PT Sans Narrow"/>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5"/>
          <p:cNvSpPr txBox="1">
            <a:spLocks noGrp="1"/>
          </p:cNvSpPr>
          <p:nvPr>
            <p:ph type="title"/>
          </p:nvPr>
        </p:nvSpPr>
        <p:spPr>
          <a:xfrm>
            <a:off x="220950" y="415425"/>
            <a:ext cx="3036300" cy="108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How much data?</a:t>
            </a:r>
            <a:endParaRPr sz="3600"/>
          </a:p>
          <a:p>
            <a:pPr marL="0" lvl="0" indent="0" algn="l" rtl="0">
              <a:spcBef>
                <a:spcPts val="0"/>
              </a:spcBef>
              <a:spcAft>
                <a:spcPts val="0"/>
              </a:spcAft>
              <a:buNone/>
            </a:pPr>
            <a:r>
              <a:rPr lang="en" sz="3600"/>
              <a:t>All of it please.</a:t>
            </a:r>
            <a:endParaRPr sz="3600"/>
          </a:p>
        </p:txBody>
      </p:sp>
      <p:sp>
        <p:nvSpPr>
          <p:cNvPr id="179" name="Google Shape;179;p25"/>
          <p:cNvSpPr txBox="1">
            <a:spLocks noGrp="1"/>
          </p:cNvSpPr>
          <p:nvPr>
            <p:ph type="body" idx="1"/>
          </p:nvPr>
        </p:nvSpPr>
        <p:spPr>
          <a:xfrm>
            <a:off x="220950" y="1502625"/>
            <a:ext cx="3080100" cy="3312000"/>
          </a:xfrm>
          <a:prstGeom prst="rect">
            <a:avLst/>
          </a:prstGeom>
        </p:spPr>
        <p:txBody>
          <a:bodyPr spcFirstLastPara="1" wrap="square" lIns="91425" tIns="91425" rIns="91425" bIns="91425" anchor="t" anchorCtr="0">
            <a:noAutofit/>
          </a:bodyPr>
          <a:lstStyle/>
          <a:p>
            <a:pPr marL="0" lvl="0" indent="0" algn="l" rtl="0">
              <a:spcBef>
                <a:spcPts val="700"/>
              </a:spcBef>
              <a:spcAft>
                <a:spcPts val="0"/>
              </a:spcAft>
              <a:buNone/>
            </a:pPr>
            <a:r>
              <a:rPr lang="en">
                <a:solidFill>
                  <a:srgbClr val="695D46"/>
                </a:solidFill>
              </a:rPr>
              <a:t>Collection Methods:</a:t>
            </a:r>
            <a:endParaRPr>
              <a:solidFill>
                <a:srgbClr val="695D46"/>
              </a:solidFill>
            </a:endParaRPr>
          </a:p>
          <a:p>
            <a:pPr marL="0" lvl="0" indent="0" algn="l" rtl="0">
              <a:spcBef>
                <a:spcPts val="1000"/>
              </a:spcBef>
              <a:spcAft>
                <a:spcPts val="0"/>
              </a:spcAft>
              <a:buNone/>
            </a:pPr>
            <a:r>
              <a:rPr lang="en">
                <a:solidFill>
                  <a:srgbClr val="695D46"/>
                </a:solidFill>
              </a:rPr>
              <a:t>Computer Log Ins</a:t>
            </a:r>
            <a:endParaRPr>
              <a:solidFill>
                <a:srgbClr val="695D46"/>
              </a:solidFill>
            </a:endParaRPr>
          </a:p>
          <a:p>
            <a:pPr marL="0" lvl="0" indent="0" algn="l" rtl="0">
              <a:spcBef>
                <a:spcPts val="1000"/>
              </a:spcBef>
              <a:spcAft>
                <a:spcPts val="0"/>
              </a:spcAft>
              <a:buNone/>
            </a:pPr>
            <a:r>
              <a:rPr lang="en">
                <a:solidFill>
                  <a:srgbClr val="695D46"/>
                </a:solidFill>
              </a:rPr>
              <a:t>IDs-RFID Chips &amp; Facial Recognition</a:t>
            </a:r>
            <a:endParaRPr>
              <a:solidFill>
                <a:srgbClr val="695D46"/>
              </a:solidFill>
            </a:endParaRPr>
          </a:p>
          <a:p>
            <a:pPr marL="0" lvl="0" indent="0" algn="l" rtl="0">
              <a:spcBef>
                <a:spcPts val="1000"/>
              </a:spcBef>
              <a:spcAft>
                <a:spcPts val="0"/>
              </a:spcAft>
              <a:buNone/>
            </a:pPr>
            <a:r>
              <a:rPr lang="en">
                <a:solidFill>
                  <a:srgbClr val="695D46"/>
                </a:solidFill>
              </a:rPr>
              <a:t>Online Education Modules &amp; Games</a:t>
            </a:r>
            <a:endParaRPr>
              <a:solidFill>
                <a:srgbClr val="695D46"/>
              </a:solidFill>
            </a:endParaRPr>
          </a:p>
          <a:p>
            <a:pPr marL="0" lvl="0" indent="0" algn="l" rtl="0">
              <a:spcBef>
                <a:spcPts val="1000"/>
              </a:spcBef>
              <a:spcAft>
                <a:spcPts val="0"/>
              </a:spcAft>
              <a:buNone/>
            </a:pPr>
            <a:r>
              <a:rPr lang="en">
                <a:solidFill>
                  <a:srgbClr val="695D46"/>
                </a:solidFill>
              </a:rPr>
              <a:t>Classroom Management Software</a:t>
            </a:r>
            <a:endParaRPr>
              <a:solidFill>
                <a:srgbClr val="695D46"/>
              </a:solidFill>
            </a:endParaRPr>
          </a:p>
          <a:p>
            <a:pPr marL="0" lvl="0" indent="0" algn="l" rtl="0">
              <a:spcBef>
                <a:spcPts val="1000"/>
              </a:spcBef>
              <a:spcAft>
                <a:spcPts val="0"/>
              </a:spcAft>
              <a:buNone/>
            </a:pPr>
            <a:r>
              <a:rPr lang="en">
                <a:solidFill>
                  <a:srgbClr val="695D46"/>
                </a:solidFill>
              </a:rPr>
              <a:t>“Fitbit” Type Devices</a:t>
            </a:r>
            <a:endParaRPr>
              <a:solidFill>
                <a:srgbClr val="695D46"/>
              </a:solidFill>
            </a:endParaRPr>
          </a:p>
          <a:p>
            <a:pPr marL="0" lvl="0" indent="0" algn="l" rtl="0">
              <a:spcBef>
                <a:spcPts val="1000"/>
              </a:spcBef>
              <a:spcAft>
                <a:spcPts val="0"/>
              </a:spcAft>
              <a:buNone/>
            </a:pPr>
            <a:r>
              <a:rPr lang="en">
                <a:solidFill>
                  <a:srgbClr val="695D46"/>
                </a:solidFill>
              </a:rPr>
              <a:t>Device Cameras, Microphones, Screens</a:t>
            </a:r>
            <a:endParaRPr>
              <a:solidFill>
                <a:srgbClr val="695D46"/>
              </a:solidFill>
            </a:endParaRPr>
          </a:p>
          <a:p>
            <a:pPr marL="0" lvl="0" indent="0" algn="l" rtl="0">
              <a:spcBef>
                <a:spcPts val="1000"/>
              </a:spcBef>
              <a:spcAft>
                <a:spcPts val="0"/>
              </a:spcAft>
              <a:buNone/>
            </a:pPr>
            <a:r>
              <a:rPr lang="en">
                <a:solidFill>
                  <a:srgbClr val="695D46"/>
                </a:solidFill>
              </a:rPr>
              <a:t>Surveys-Naviance, College Board, etc.</a:t>
            </a:r>
            <a:endParaRPr>
              <a:solidFill>
                <a:srgbClr val="695D46"/>
              </a:solidFill>
            </a:endParaRPr>
          </a:p>
          <a:p>
            <a:pPr marL="0" lvl="0" indent="0" algn="l" rtl="0">
              <a:spcBef>
                <a:spcPts val="1000"/>
              </a:spcBef>
              <a:spcAft>
                <a:spcPts val="1000"/>
              </a:spcAft>
              <a:buNone/>
            </a:pPr>
            <a:r>
              <a:rPr lang="en">
                <a:solidFill>
                  <a:srgbClr val="695D46"/>
                </a:solidFill>
              </a:rPr>
              <a:t>Community Partners</a:t>
            </a:r>
            <a:endParaRPr>
              <a:solidFill>
                <a:srgbClr val="695D46"/>
              </a:solidFill>
            </a:endParaRPr>
          </a:p>
        </p:txBody>
      </p:sp>
      <p:grpSp>
        <p:nvGrpSpPr>
          <p:cNvPr id="180" name="Google Shape;180;p25"/>
          <p:cNvGrpSpPr/>
          <p:nvPr/>
        </p:nvGrpSpPr>
        <p:grpSpPr>
          <a:xfrm>
            <a:off x="3396653" y="415420"/>
            <a:ext cx="5415154" cy="4458074"/>
            <a:chOff x="480650" y="961300"/>
            <a:chExt cx="5955300" cy="5416200"/>
          </a:xfrm>
        </p:grpSpPr>
        <p:sp>
          <p:nvSpPr>
            <p:cNvPr id="181" name="Google Shape;181;p25"/>
            <p:cNvSpPr/>
            <p:nvPr/>
          </p:nvSpPr>
          <p:spPr>
            <a:xfrm>
              <a:off x="480650" y="961300"/>
              <a:ext cx="5955300" cy="54162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5"/>
            <p:cNvSpPr/>
            <p:nvPr/>
          </p:nvSpPr>
          <p:spPr>
            <a:xfrm>
              <a:off x="773725" y="1230925"/>
              <a:ext cx="3118200" cy="1946100"/>
            </a:xfrm>
            <a:prstGeom prst="rightArrowCallout">
              <a:avLst>
                <a:gd name="adj1" fmla="val 25000"/>
                <a:gd name="adj2" fmla="val 25000"/>
                <a:gd name="adj3" fmla="val 25000"/>
                <a:gd name="adj4" fmla="val 64977"/>
              </a:avLst>
            </a:prstGeom>
            <a:solidFill>
              <a:srgbClr val="EF6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5"/>
            <p:cNvSpPr/>
            <p:nvPr/>
          </p:nvSpPr>
          <p:spPr>
            <a:xfrm>
              <a:off x="4009300" y="1230925"/>
              <a:ext cx="2039700" cy="2649300"/>
            </a:xfrm>
            <a:prstGeom prst="downArrowCallout">
              <a:avLst>
                <a:gd name="adj1" fmla="val 25000"/>
                <a:gd name="adj2" fmla="val 25000"/>
                <a:gd name="adj3" fmla="val 25000"/>
                <a:gd name="adj4" fmla="val 64977"/>
              </a:avLst>
            </a:prstGeom>
            <a:solidFill>
              <a:srgbClr val="EF6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T Sans"/>
                <a:ea typeface="PT Sans"/>
                <a:cs typeface="PT Sans"/>
                <a:sym typeface="PT Sans"/>
              </a:endParaRPr>
            </a:p>
          </p:txBody>
        </p:sp>
        <p:sp>
          <p:nvSpPr>
            <p:cNvPr id="184" name="Google Shape;184;p25"/>
            <p:cNvSpPr/>
            <p:nvPr/>
          </p:nvSpPr>
          <p:spPr>
            <a:xfrm>
              <a:off x="2930800" y="4091350"/>
              <a:ext cx="3118200" cy="2028000"/>
            </a:xfrm>
            <a:prstGeom prst="leftArrowCallout">
              <a:avLst>
                <a:gd name="adj1" fmla="val 25000"/>
                <a:gd name="adj2" fmla="val 25000"/>
                <a:gd name="adj3" fmla="val 25000"/>
                <a:gd name="adj4" fmla="val 64977"/>
              </a:avLst>
            </a:prstGeom>
            <a:solidFill>
              <a:srgbClr val="EF6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5"/>
            <p:cNvSpPr/>
            <p:nvPr/>
          </p:nvSpPr>
          <p:spPr>
            <a:xfrm>
              <a:off x="773725" y="3235450"/>
              <a:ext cx="2039700" cy="2883900"/>
            </a:xfrm>
            <a:prstGeom prst="upArrowCallout">
              <a:avLst>
                <a:gd name="adj1" fmla="val 25000"/>
                <a:gd name="adj2" fmla="val 25000"/>
                <a:gd name="adj3" fmla="val 25000"/>
                <a:gd name="adj4" fmla="val 64977"/>
              </a:avLst>
            </a:prstGeom>
            <a:solidFill>
              <a:srgbClr val="EF6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5"/>
            <p:cNvSpPr txBox="1"/>
            <p:nvPr/>
          </p:nvSpPr>
          <p:spPr>
            <a:xfrm>
              <a:off x="914400" y="1395050"/>
              <a:ext cx="1782000" cy="161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22222"/>
                  </a:solidFill>
                  <a:latin typeface="PT Sans"/>
                  <a:ea typeface="PT Sans"/>
                  <a:cs typeface="PT Sans"/>
                  <a:sym typeface="PT Sans"/>
                </a:rPr>
                <a:t>Academic Knowledge</a:t>
              </a:r>
              <a:endParaRPr>
                <a:solidFill>
                  <a:srgbClr val="222222"/>
                </a:solidFill>
                <a:latin typeface="PT Sans"/>
                <a:ea typeface="PT Sans"/>
                <a:cs typeface="PT Sans"/>
                <a:sym typeface="PT Sans"/>
              </a:endParaRPr>
            </a:p>
            <a:p>
              <a:pPr marL="0" lvl="0" indent="0" algn="ctr" rtl="0">
                <a:spcBef>
                  <a:spcPts val="0"/>
                </a:spcBef>
                <a:spcAft>
                  <a:spcPts val="0"/>
                </a:spcAft>
                <a:buNone/>
              </a:pPr>
              <a:endParaRPr>
                <a:solidFill>
                  <a:srgbClr val="222222"/>
                </a:solidFill>
                <a:latin typeface="PT Sans"/>
                <a:ea typeface="PT Sans"/>
                <a:cs typeface="PT Sans"/>
                <a:sym typeface="PT Sans"/>
              </a:endParaRPr>
            </a:p>
            <a:p>
              <a:pPr marL="0" lvl="0" indent="0" algn="ctr" rtl="0">
                <a:spcBef>
                  <a:spcPts val="0"/>
                </a:spcBef>
                <a:spcAft>
                  <a:spcPts val="0"/>
                </a:spcAft>
                <a:buNone/>
              </a:pPr>
              <a:r>
                <a:rPr lang="en">
                  <a:solidFill>
                    <a:srgbClr val="222222"/>
                  </a:solidFill>
                  <a:latin typeface="PT Sans"/>
                  <a:ea typeface="PT Sans"/>
                  <a:cs typeface="PT Sans"/>
                  <a:sym typeface="PT Sans"/>
                </a:rPr>
                <a:t>Mastery of Skills</a:t>
              </a:r>
              <a:endParaRPr>
                <a:solidFill>
                  <a:srgbClr val="222222"/>
                </a:solidFill>
                <a:latin typeface="PT Sans"/>
                <a:ea typeface="PT Sans"/>
                <a:cs typeface="PT Sans"/>
                <a:sym typeface="PT Sans"/>
              </a:endParaRPr>
            </a:p>
          </p:txBody>
        </p:sp>
        <p:sp>
          <p:nvSpPr>
            <p:cNvPr id="187" name="Google Shape;187;p25"/>
            <p:cNvSpPr txBox="1"/>
            <p:nvPr/>
          </p:nvSpPr>
          <p:spPr>
            <a:xfrm>
              <a:off x="4138150" y="1336425"/>
              <a:ext cx="1782000" cy="154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Behavior &amp; </a:t>
              </a:r>
              <a:endParaRPr>
                <a:latin typeface="PT Sans"/>
                <a:ea typeface="PT Sans"/>
                <a:cs typeface="PT Sans"/>
                <a:sym typeface="PT Sans"/>
              </a:endParaRPr>
            </a:p>
            <a:p>
              <a:pPr marL="0" lvl="0" indent="0" algn="ctr" rtl="0">
                <a:spcBef>
                  <a:spcPts val="0"/>
                </a:spcBef>
                <a:spcAft>
                  <a:spcPts val="0"/>
                </a:spcAft>
                <a:buNone/>
              </a:pPr>
              <a:r>
                <a:rPr lang="en">
                  <a:latin typeface="PT Sans"/>
                  <a:ea typeface="PT Sans"/>
                  <a:cs typeface="PT Sans"/>
                  <a:sym typeface="PT Sans"/>
                </a:rPr>
                <a:t>Social Emotional</a:t>
              </a:r>
              <a:endParaRPr>
                <a:latin typeface="PT Sans"/>
                <a:ea typeface="PT Sans"/>
                <a:cs typeface="PT Sans"/>
                <a:sym typeface="PT Sans"/>
              </a:endParaRPr>
            </a:p>
            <a:p>
              <a:pPr marL="0" lvl="0" indent="0" algn="ctr" rtl="0">
                <a:spcBef>
                  <a:spcPts val="0"/>
                </a:spcBef>
                <a:spcAft>
                  <a:spcPts val="0"/>
                </a:spcAft>
                <a:buNone/>
              </a:pPr>
              <a:endParaRPr>
                <a:latin typeface="PT Sans"/>
                <a:ea typeface="PT Sans"/>
                <a:cs typeface="PT Sans"/>
                <a:sym typeface="PT Sans"/>
              </a:endParaRPr>
            </a:p>
            <a:p>
              <a:pPr marL="0" lvl="0" indent="0" algn="ctr" rtl="0">
                <a:spcBef>
                  <a:spcPts val="0"/>
                </a:spcBef>
                <a:spcAft>
                  <a:spcPts val="0"/>
                </a:spcAft>
                <a:buNone/>
              </a:pPr>
              <a:r>
                <a:rPr lang="en">
                  <a:latin typeface="PT Sans"/>
                  <a:ea typeface="PT Sans"/>
                  <a:cs typeface="PT Sans"/>
                  <a:sym typeface="PT Sans"/>
                </a:rPr>
                <a:t>Grit &amp; Growth Mindset</a:t>
              </a:r>
              <a:endParaRPr>
                <a:latin typeface="PT Sans"/>
                <a:ea typeface="PT Sans"/>
                <a:cs typeface="PT Sans"/>
                <a:sym typeface="PT Sans"/>
              </a:endParaRPr>
            </a:p>
          </p:txBody>
        </p:sp>
        <p:sp>
          <p:nvSpPr>
            <p:cNvPr id="188" name="Google Shape;188;p25"/>
            <p:cNvSpPr txBox="1"/>
            <p:nvPr/>
          </p:nvSpPr>
          <p:spPr>
            <a:xfrm>
              <a:off x="4138150" y="4331500"/>
              <a:ext cx="1782000" cy="154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Bio-Metric</a:t>
              </a:r>
              <a:endParaRPr>
                <a:latin typeface="PT Sans"/>
                <a:ea typeface="PT Sans"/>
                <a:cs typeface="PT Sans"/>
                <a:sym typeface="PT Sans"/>
              </a:endParaRPr>
            </a:p>
            <a:p>
              <a:pPr marL="0" lvl="0" indent="0" algn="ctr" rtl="0">
                <a:spcBef>
                  <a:spcPts val="0"/>
                </a:spcBef>
                <a:spcAft>
                  <a:spcPts val="0"/>
                </a:spcAft>
                <a:buNone/>
              </a:pPr>
              <a:endParaRPr>
                <a:latin typeface="PT Sans"/>
                <a:ea typeface="PT Sans"/>
                <a:cs typeface="PT Sans"/>
                <a:sym typeface="PT Sans"/>
              </a:endParaRPr>
            </a:p>
            <a:p>
              <a:pPr marL="0" lvl="0" indent="0" algn="ctr" rtl="0">
                <a:spcBef>
                  <a:spcPts val="0"/>
                </a:spcBef>
                <a:spcAft>
                  <a:spcPts val="0"/>
                </a:spcAft>
                <a:buNone/>
              </a:pPr>
              <a:r>
                <a:rPr lang="en">
                  <a:latin typeface="PT Sans"/>
                  <a:ea typeface="PT Sans"/>
                  <a:cs typeface="PT Sans"/>
                  <a:sym typeface="PT Sans"/>
                </a:rPr>
                <a:t>Health</a:t>
              </a:r>
              <a:endParaRPr>
                <a:latin typeface="PT Sans"/>
                <a:ea typeface="PT Sans"/>
                <a:cs typeface="PT Sans"/>
                <a:sym typeface="PT Sans"/>
              </a:endParaRPr>
            </a:p>
            <a:p>
              <a:pPr marL="0" lvl="0" indent="0" algn="ctr" rtl="0">
                <a:spcBef>
                  <a:spcPts val="0"/>
                </a:spcBef>
                <a:spcAft>
                  <a:spcPts val="0"/>
                </a:spcAft>
                <a:buNone/>
              </a:pPr>
              <a:endParaRPr>
                <a:latin typeface="PT Sans"/>
                <a:ea typeface="PT Sans"/>
                <a:cs typeface="PT Sans"/>
                <a:sym typeface="PT Sans"/>
              </a:endParaRPr>
            </a:p>
            <a:p>
              <a:pPr marL="0" lvl="0" indent="0" algn="ctr" rtl="0">
                <a:spcBef>
                  <a:spcPts val="0"/>
                </a:spcBef>
                <a:spcAft>
                  <a:spcPts val="0"/>
                </a:spcAft>
                <a:buNone/>
              </a:pPr>
              <a:r>
                <a:rPr lang="en">
                  <a:latin typeface="PT Sans"/>
                  <a:ea typeface="PT Sans"/>
                  <a:cs typeface="PT Sans"/>
                  <a:sym typeface="PT Sans"/>
                </a:rPr>
                <a:t>Facial Recognition</a:t>
              </a:r>
              <a:endParaRPr>
                <a:latin typeface="PT Sans"/>
                <a:ea typeface="PT Sans"/>
                <a:cs typeface="PT Sans"/>
                <a:sym typeface="PT Sans"/>
              </a:endParaRPr>
            </a:p>
          </p:txBody>
        </p:sp>
        <p:sp>
          <p:nvSpPr>
            <p:cNvPr id="189" name="Google Shape;189;p25"/>
            <p:cNvSpPr txBox="1"/>
            <p:nvPr/>
          </p:nvSpPr>
          <p:spPr>
            <a:xfrm>
              <a:off x="914400" y="4401825"/>
              <a:ext cx="1782000" cy="154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Family Situation</a:t>
              </a:r>
              <a:endParaRPr>
                <a:latin typeface="PT Sans"/>
                <a:ea typeface="PT Sans"/>
                <a:cs typeface="PT Sans"/>
                <a:sym typeface="PT Sans"/>
              </a:endParaRPr>
            </a:p>
            <a:p>
              <a:pPr marL="0" lvl="0" indent="0" algn="ctr" rtl="0">
                <a:spcBef>
                  <a:spcPts val="0"/>
                </a:spcBef>
                <a:spcAft>
                  <a:spcPts val="0"/>
                </a:spcAft>
                <a:buNone/>
              </a:pPr>
              <a:endParaRPr>
                <a:latin typeface="PT Sans"/>
                <a:ea typeface="PT Sans"/>
                <a:cs typeface="PT Sans"/>
                <a:sym typeface="PT Sans"/>
              </a:endParaRPr>
            </a:p>
            <a:p>
              <a:pPr marL="0" lvl="0" indent="0" algn="ctr" rtl="0">
                <a:spcBef>
                  <a:spcPts val="0"/>
                </a:spcBef>
                <a:spcAft>
                  <a:spcPts val="0"/>
                </a:spcAft>
                <a:buNone/>
              </a:pPr>
              <a:r>
                <a:rPr lang="en">
                  <a:latin typeface="PT Sans"/>
                  <a:ea typeface="PT Sans"/>
                  <a:cs typeface="PT Sans"/>
                  <a:sym typeface="PT Sans"/>
                </a:rPr>
                <a:t>Trauma/ACES</a:t>
              </a:r>
              <a:endParaRPr>
                <a:latin typeface="PT Sans"/>
                <a:ea typeface="PT Sans"/>
                <a:cs typeface="PT Sans"/>
                <a:sym typeface="PT Sans"/>
              </a:endParaRPr>
            </a:p>
          </p:txBody>
        </p:sp>
        <p:sp>
          <p:nvSpPr>
            <p:cNvPr id="190" name="Google Shape;190;p25"/>
            <p:cNvSpPr txBox="1"/>
            <p:nvPr/>
          </p:nvSpPr>
          <p:spPr>
            <a:xfrm>
              <a:off x="2344625" y="3247300"/>
              <a:ext cx="2133600" cy="7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T Sans"/>
                <a:ea typeface="PT Sans"/>
                <a:cs typeface="PT Sans"/>
                <a:sym typeface="PT Sans"/>
              </a:endParaRPr>
            </a:p>
          </p:txBody>
        </p:sp>
        <p:sp>
          <p:nvSpPr>
            <p:cNvPr id="191" name="Google Shape;191;p25"/>
            <p:cNvSpPr txBox="1"/>
            <p:nvPr/>
          </p:nvSpPr>
          <p:spPr>
            <a:xfrm>
              <a:off x="2227400" y="3246350"/>
              <a:ext cx="2485200" cy="101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695D46"/>
                  </a:solidFill>
                </a:rPr>
                <a:t>“Whole Child” </a:t>
              </a:r>
              <a:endParaRPr sz="1800">
                <a:solidFill>
                  <a:srgbClr val="695D46"/>
                </a:solidFill>
              </a:endParaRPr>
            </a:p>
            <a:p>
              <a:pPr marL="0" lvl="0" indent="0" algn="ctr" rtl="0">
                <a:spcBef>
                  <a:spcPts val="0"/>
                </a:spcBef>
                <a:spcAft>
                  <a:spcPts val="0"/>
                </a:spcAft>
                <a:buNone/>
              </a:pPr>
              <a:r>
                <a:rPr lang="en" sz="1800">
                  <a:solidFill>
                    <a:srgbClr val="695D46"/>
                  </a:solidFill>
                </a:rPr>
                <a:t>Data Collection</a:t>
              </a:r>
              <a:endParaRPr sz="1800">
                <a:solidFill>
                  <a:srgbClr val="695D46"/>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6" descr="Red Critter Teacher.jpg">
            <a:hlinkClick r:id="rId3"/>
          </p:cNvPr>
          <p:cNvPicPr preferRelativeResize="0"/>
          <p:nvPr/>
        </p:nvPicPr>
        <p:blipFill>
          <a:blip r:embed="rId4">
            <a:alphaModFix/>
          </a:blip>
          <a:stretch>
            <a:fillRect/>
          </a:stretch>
        </p:blipFill>
        <p:spPr>
          <a:xfrm>
            <a:off x="154300" y="867750"/>
            <a:ext cx="5767952" cy="4018575"/>
          </a:xfrm>
          <a:prstGeom prst="rect">
            <a:avLst/>
          </a:prstGeom>
          <a:noFill/>
          <a:ln>
            <a:noFill/>
          </a:ln>
        </p:spPr>
      </p:pic>
      <p:sp>
        <p:nvSpPr>
          <p:cNvPr id="197" name="Google Shape;197;p26"/>
          <p:cNvSpPr txBox="1"/>
          <p:nvPr/>
        </p:nvSpPr>
        <p:spPr>
          <a:xfrm>
            <a:off x="236100" y="164625"/>
            <a:ext cx="5297700" cy="6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1"/>
                </a:solidFill>
                <a:latin typeface="PT Sans Narrow"/>
                <a:ea typeface="PT Sans Narrow"/>
                <a:cs typeface="PT Sans Narrow"/>
                <a:sym typeface="PT Sans Narrow"/>
              </a:rPr>
              <a:t>RedCritter: Skinnerian Model</a:t>
            </a:r>
            <a:endParaRPr sz="3600" b="1">
              <a:solidFill>
                <a:schemeClr val="accent1"/>
              </a:solidFill>
              <a:latin typeface="PT Sans Narrow"/>
              <a:ea typeface="PT Sans Narrow"/>
              <a:cs typeface="PT Sans Narrow"/>
              <a:sym typeface="PT Sans Narrow"/>
            </a:endParaRPr>
          </a:p>
        </p:txBody>
      </p:sp>
      <p:sp>
        <p:nvSpPr>
          <p:cNvPr id="198" name="Google Shape;198;p26"/>
          <p:cNvSpPr txBox="1"/>
          <p:nvPr/>
        </p:nvSpPr>
        <p:spPr>
          <a:xfrm>
            <a:off x="6079625" y="867750"/>
            <a:ext cx="2952300" cy="386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2"/>
                </a:solidFill>
                <a:latin typeface="Open Sans"/>
                <a:ea typeface="Open Sans"/>
                <a:cs typeface="Open Sans"/>
                <a:sym typeface="Open Sans"/>
              </a:rPr>
              <a:t>Operant Conditioning </a:t>
            </a:r>
            <a:endParaRPr sz="1800">
              <a:solidFill>
                <a:schemeClr val="dk2"/>
              </a:solidFill>
              <a:latin typeface="Open Sans"/>
              <a:ea typeface="Open Sans"/>
              <a:cs typeface="Open Sans"/>
              <a:sym typeface="Open Sans"/>
            </a:endParaRPr>
          </a:p>
          <a:p>
            <a:pPr marL="0" lvl="0" indent="0" algn="l" rtl="0">
              <a:spcBef>
                <a:spcPts val="0"/>
              </a:spcBef>
              <a:spcAft>
                <a:spcPts val="0"/>
              </a:spcAft>
              <a:buNone/>
            </a:pPr>
            <a:endParaRPr sz="1800">
              <a:solidFill>
                <a:schemeClr val="dk2"/>
              </a:solidFill>
              <a:latin typeface="Open Sans"/>
              <a:ea typeface="Open Sans"/>
              <a:cs typeface="Open Sans"/>
              <a:sym typeface="Open Sans"/>
            </a:endParaRPr>
          </a:p>
          <a:p>
            <a:pPr marL="0" lvl="0" indent="0" algn="l" rtl="0">
              <a:spcBef>
                <a:spcPts val="0"/>
              </a:spcBef>
              <a:spcAft>
                <a:spcPts val="0"/>
              </a:spcAft>
              <a:buNone/>
            </a:pPr>
            <a:r>
              <a:rPr lang="en" sz="1800">
                <a:solidFill>
                  <a:schemeClr val="dk2"/>
                </a:solidFill>
                <a:latin typeface="Open Sans"/>
                <a:ea typeface="Open Sans"/>
                <a:cs typeface="Open Sans"/>
                <a:sym typeface="Open Sans"/>
              </a:rPr>
              <a:t>Behavior Shaping</a:t>
            </a:r>
            <a:endParaRPr sz="1800">
              <a:solidFill>
                <a:schemeClr val="dk2"/>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Achievement Wallboard</a:t>
            </a:r>
            <a:endParaRPr sz="1800">
              <a:solidFill>
                <a:schemeClr val="dk2"/>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Parent Notifications</a:t>
            </a:r>
            <a:endParaRPr sz="1800">
              <a:solidFill>
                <a:schemeClr val="dk2"/>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Phone/Achievement Bands</a:t>
            </a:r>
            <a:endParaRPr sz="1800">
              <a:solidFill>
                <a:schemeClr val="dk2"/>
              </a:solidFill>
              <a:latin typeface="Open Sans"/>
              <a:ea typeface="Open Sans"/>
              <a:cs typeface="Open Sans"/>
              <a:sym typeface="Open Sans"/>
            </a:endParaRPr>
          </a:p>
          <a:p>
            <a:pPr marL="0" lvl="0" indent="0" algn="l" rtl="0">
              <a:spcBef>
                <a:spcPts val="0"/>
              </a:spcBef>
              <a:spcAft>
                <a:spcPts val="0"/>
              </a:spcAft>
              <a:buNone/>
            </a:pPr>
            <a:endParaRPr sz="1800">
              <a:solidFill>
                <a:schemeClr val="dk2"/>
              </a:solidFill>
              <a:latin typeface="Open Sans"/>
              <a:ea typeface="Open Sans"/>
              <a:cs typeface="Open Sans"/>
              <a:sym typeface="Open Sans"/>
            </a:endParaRPr>
          </a:p>
          <a:p>
            <a:pPr marL="0" lvl="0" indent="0" algn="l" rtl="0">
              <a:spcBef>
                <a:spcPts val="0"/>
              </a:spcBef>
              <a:spcAft>
                <a:spcPts val="0"/>
              </a:spcAft>
              <a:buNone/>
            </a:pPr>
            <a:r>
              <a:rPr lang="en" sz="1800">
                <a:solidFill>
                  <a:schemeClr val="dk2"/>
                </a:solidFill>
                <a:latin typeface="Open Sans"/>
                <a:ea typeface="Open Sans"/>
                <a:cs typeface="Open Sans"/>
                <a:sym typeface="Open Sans"/>
              </a:rPr>
              <a:t>Token Economy</a:t>
            </a:r>
            <a:endParaRPr sz="1800">
              <a:solidFill>
                <a:schemeClr val="dk2"/>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Badges</a:t>
            </a:r>
            <a:endParaRPr sz="1800">
              <a:solidFill>
                <a:schemeClr val="dk2"/>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Skillpoints</a:t>
            </a:r>
            <a:endParaRPr sz="1800">
              <a:solidFill>
                <a:schemeClr val="dk2"/>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Virtual Currency</a:t>
            </a:r>
            <a:endParaRPr sz="1800">
              <a:solidFill>
                <a:schemeClr val="dk2"/>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7" descr="Learning Traits.jpg"/>
          <p:cNvPicPr preferRelativeResize="0"/>
          <p:nvPr/>
        </p:nvPicPr>
        <p:blipFill>
          <a:blip r:embed="rId3">
            <a:alphaModFix/>
          </a:blip>
          <a:stretch>
            <a:fillRect/>
          </a:stretch>
        </p:blipFill>
        <p:spPr>
          <a:xfrm>
            <a:off x="111275" y="256238"/>
            <a:ext cx="7031350" cy="4631025"/>
          </a:xfrm>
          <a:prstGeom prst="rect">
            <a:avLst/>
          </a:prstGeom>
          <a:noFill/>
          <a:ln>
            <a:noFill/>
          </a:ln>
        </p:spPr>
      </p:pic>
      <p:sp>
        <p:nvSpPr>
          <p:cNvPr id="204" name="Google Shape;204;p27"/>
          <p:cNvSpPr txBox="1"/>
          <p:nvPr/>
        </p:nvSpPr>
        <p:spPr>
          <a:xfrm>
            <a:off x="6294250" y="919650"/>
            <a:ext cx="2654100" cy="3304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accent1"/>
                </a:solidFill>
                <a:latin typeface="PT Sans Narrow"/>
                <a:ea typeface="PT Sans Narrow"/>
                <a:cs typeface="PT Sans Narrow"/>
                <a:sym typeface="PT Sans Narrow"/>
              </a:rPr>
              <a:t>ESSA has thrown open the door to the collection of SEL data.</a:t>
            </a:r>
            <a:endParaRPr>
              <a:latin typeface="PT Sans Narrow"/>
              <a:ea typeface="PT Sans Narrow"/>
              <a:cs typeface="PT Sans Narrow"/>
              <a:sym typeface="PT Sans Narr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8" descr="Glass Lab Games.jpg">
            <a:hlinkClick r:id="rId3"/>
          </p:cNvPr>
          <p:cNvPicPr preferRelativeResize="0"/>
          <p:nvPr/>
        </p:nvPicPr>
        <p:blipFill>
          <a:blip r:embed="rId4">
            <a:alphaModFix/>
          </a:blip>
          <a:stretch>
            <a:fillRect/>
          </a:stretch>
        </p:blipFill>
        <p:spPr>
          <a:xfrm>
            <a:off x="277375" y="1574475"/>
            <a:ext cx="5432717" cy="2225825"/>
          </a:xfrm>
          <a:prstGeom prst="rect">
            <a:avLst/>
          </a:prstGeom>
          <a:noFill/>
          <a:ln>
            <a:noFill/>
          </a:ln>
        </p:spPr>
      </p:pic>
      <p:pic>
        <p:nvPicPr>
          <p:cNvPr id="210" name="Google Shape;210;p28" descr="Glass Lab Academics.png"/>
          <p:cNvPicPr preferRelativeResize="0"/>
          <p:nvPr/>
        </p:nvPicPr>
        <p:blipFill>
          <a:blip r:embed="rId5">
            <a:alphaModFix/>
          </a:blip>
          <a:stretch>
            <a:fillRect/>
          </a:stretch>
        </p:blipFill>
        <p:spPr>
          <a:xfrm>
            <a:off x="7220975" y="1193843"/>
            <a:ext cx="1752600" cy="3325957"/>
          </a:xfrm>
          <a:prstGeom prst="rect">
            <a:avLst/>
          </a:prstGeom>
          <a:noFill/>
          <a:ln>
            <a:noFill/>
          </a:ln>
        </p:spPr>
      </p:pic>
      <p:pic>
        <p:nvPicPr>
          <p:cNvPr id="211" name="Google Shape;211;p28" descr="Glass Lab SEL.png"/>
          <p:cNvPicPr preferRelativeResize="0"/>
          <p:nvPr/>
        </p:nvPicPr>
        <p:blipFill>
          <a:blip r:embed="rId6">
            <a:alphaModFix/>
          </a:blip>
          <a:stretch>
            <a:fillRect/>
          </a:stretch>
        </p:blipFill>
        <p:spPr>
          <a:xfrm>
            <a:off x="5652523" y="185175"/>
            <a:ext cx="1511687" cy="2448275"/>
          </a:xfrm>
          <a:prstGeom prst="rect">
            <a:avLst/>
          </a:prstGeom>
          <a:noFill/>
          <a:ln>
            <a:noFill/>
          </a:ln>
        </p:spPr>
      </p:pic>
      <p:pic>
        <p:nvPicPr>
          <p:cNvPr id="212" name="Google Shape;212;p28" descr="Glass Lab Workforce.png"/>
          <p:cNvPicPr preferRelativeResize="0"/>
          <p:nvPr/>
        </p:nvPicPr>
        <p:blipFill>
          <a:blip r:embed="rId7">
            <a:alphaModFix/>
          </a:blip>
          <a:stretch>
            <a:fillRect/>
          </a:stretch>
        </p:blipFill>
        <p:spPr>
          <a:xfrm>
            <a:off x="5698613" y="2633450"/>
            <a:ext cx="1625206" cy="2225825"/>
          </a:xfrm>
          <a:prstGeom prst="rect">
            <a:avLst/>
          </a:prstGeom>
          <a:noFill/>
          <a:ln>
            <a:noFill/>
          </a:ln>
        </p:spPr>
      </p:pic>
      <p:sp>
        <p:nvSpPr>
          <p:cNvPr id="213" name="Google Shape;213;p28"/>
          <p:cNvSpPr txBox="1"/>
          <p:nvPr/>
        </p:nvSpPr>
        <p:spPr>
          <a:xfrm>
            <a:off x="277375" y="185175"/>
            <a:ext cx="3662700" cy="11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1"/>
                </a:solidFill>
                <a:latin typeface="PT Sans Narrow"/>
                <a:ea typeface="PT Sans Narrow"/>
                <a:cs typeface="PT Sans Narrow"/>
                <a:sym typeface="PT Sans Narrow"/>
              </a:rPr>
              <a:t>Gamification &amp; SEL Data Collection</a:t>
            </a:r>
            <a:endParaRPr/>
          </a:p>
        </p:txBody>
      </p:sp>
      <p:sp>
        <p:nvSpPr>
          <p:cNvPr id="214" name="Google Shape;214;p28">
            <a:hlinkClick r:id="rId8"/>
          </p:cNvPr>
          <p:cNvSpPr txBox="1"/>
          <p:nvPr/>
        </p:nvSpPr>
        <p:spPr>
          <a:xfrm>
            <a:off x="401200" y="3857775"/>
            <a:ext cx="5122800" cy="11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95D46"/>
                </a:solidFill>
                <a:latin typeface="Open Sans"/>
                <a:ea typeface="Open Sans"/>
                <a:cs typeface="Open Sans"/>
                <a:sym typeface="Open Sans"/>
              </a:rPr>
              <a:t>“Besides being an efficient and engaging educational tool, virtual environments also collects a lot of behavior data which can be used with Educational Data Mining (EDM) techniques to assess students' learning competencies.”	</a:t>
            </a:r>
            <a:endParaRPr>
              <a:solidFill>
                <a:srgbClr val="695D46"/>
              </a:solidFill>
              <a:latin typeface="Open Sans"/>
              <a:ea typeface="Open Sans"/>
              <a:cs typeface="Open Sans"/>
              <a:sym typeface="Open Sans"/>
            </a:endParaRPr>
          </a:p>
          <a:p>
            <a:pPr marL="0" lvl="0" indent="0" algn="l" rtl="0">
              <a:spcBef>
                <a:spcPts val="0"/>
              </a:spcBef>
              <a:spcAft>
                <a:spcPts val="0"/>
              </a:spcAft>
              <a:buNone/>
            </a:pPr>
            <a:endParaRPr sz="900"/>
          </a:p>
          <a:p>
            <a:pPr marL="0" lvl="0" indent="0" algn="l" rtl="0">
              <a:spcBef>
                <a:spcPts val="0"/>
              </a:spcBef>
              <a:spcAft>
                <a:spcPts val="0"/>
              </a:spcAft>
              <a:buNone/>
            </a:pPr>
            <a:r>
              <a:rPr lang="en" sz="1100"/>
              <a:t>				</a:t>
            </a:r>
            <a:endParaRPr sz="1100"/>
          </a:p>
          <a:p>
            <a:pPr marL="0" lvl="0" indent="0" algn="l" rtl="0">
              <a:spcBef>
                <a:spcPts val="0"/>
              </a:spcBef>
              <a:spcAft>
                <a:spcPts val="0"/>
              </a:spcAft>
              <a:buNone/>
            </a:pPr>
            <a:r>
              <a:rPr lang="en" sz="1100"/>
              <a:t>			</a:t>
            </a:r>
            <a:endParaRPr sz="1100"/>
          </a:p>
          <a:p>
            <a:pPr marL="0" lvl="0" indent="0" algn="l" rtl="0">
              <a:spcBef>
                <a:spcPts val="0"/>
              </a:spcBef>
              <a:spcAft>
                <a:spcPts val="0"/>
              </a:spcAft>
              <a:buNone/>
            </a:pPr>
            <a:r>
              <a:rPr lang="en" sz="1100"/>
              <a:t>		</a:t>
            </a:r>
            <a:endParaRPr sz="1100"/>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9" descr="Sesame Credit.jpg">
            <a:hlinkClick r:id="rId3"/>
          </p:cNvPr>
          <p:cNvPicPr preferRelativeResize="0"/>
          <p:nvPr/>
        </p:nvPicPr>
        <p:blipFill>
          <a:blip r:embed="rId4">
            <a:alphaModFix/>
          </a:blip>
          <a:stretch>
            <a:fillRect/>
          </a:stretch>
        </p:blipFill>
        <p:spPr>
          <a:xfrm>
            <a:off x="152400" y="152400"/>
            <a:ext cx="5131713" cy="4838698"/>
          </a:xfrm>
          <a:prstGeom prst="rect">
            <a:avLst/>
          </a:prstGeom>
          <a:noFill/>
          <a:ln>
            <a:noFill/>
          </a:ln>
        </p:spPr>
      </p:pic>
      <p:pic>
        <p:nvPicPr>
          <p:cNvPr id="220" name="Google Shape;220;p29" descr="Atlantic DNC.jpg">
            <a:hlinkClick r:id="rId5"/>
          </p:cNvPr>
          <p:cNvPicPr preferRelativeResize="0"/>
          <p:nvPr/>
        </p:nvPicPr>
        <p:blipFill>
          <a:blip r:embed="rId6">
            <a:alphaModFix/>
          </a:blip>
          <a:stretch>
            <a:fillRect/>
          </a:stretch>
        </p:blipFill>
        <p:spPr>
          <a:xfrm>
            <a:off x="5376700" y="1378450"/>
            <a:ext cx="3367424" cy="3541399"/>
          </a:xfrm>
          <a:prstGeom prst="rect">
            <a:avLst/>
          </a:prstGeom>
          <a:noFill/>
          <a:ln>
            <a:noFill/>
          </a:ln>
        </p:spPr>
      </p:pic>
      <p:sp>
        <p:nvSpPr>
          <p:cNvPr id="221" name="Google Shape;221;p29"/>
          <p:cNvSpPr txBox="1"/>
          <p:nvPr/>
        </p:nvSpPr>
        <p:spPr>
          <a:xfrm>
            <a:off x="5744125" y="234700"/>
            <a:ext cx="3000000" cy="8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chemeClr val="hlink"/>
                </a:solidFill>
                <a:latin typeface="PT Sans Narrow"/>
                <a:ea typeface="PT Sans Narrow"/>
                <a:cs typeface="PT Sans Narrow"/>
                <a:sym typeface="PT Sans Narrow"/>
                <a:hlinkClick r:id="rId7"/>
              </a:rPr>
              <a:t>Sesame Credit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0"/>
          <p:cNvSpPr txBox="1">
            <a:spLocks noGrp="1"/>
          </p:cNvSpPr>
          <p:nvPr>
            <p:ph type="title"/>
          </p:nvPr>
        </p:nvSpPr>
        <p:spPr>
          <a:xfrm>
            <a:off x="348050" y="69135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Devices are continuously watching and listening.</a:t>
            </a:r>
            <a:endParaRPr/>
          </a:p>
        </p:txBody>
      </p:sp>
      <p:sp>
        <p:nvSpPr>
          <p:cNvPr id="227" name="Google Shape;227;p30"/>
          <p:cNvSpPr txBox="1"/>
          <p:nvPr/>
        </p:nvSpPr>
        <p:spPr>
          <a:xfrm>
            <a:off x="550100" y="2654050"/>
            <a:ext cx="8167200" cy="227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FFFFFF"/>
                </a:solidFill>
                <a:latin typeface="Open Sans"/>
                <a:ea typeface="Open Sans"/>
                <a:cs typeface="Open Sans"/>
                <a:sym typeface="Open Sans"/>
              </a:rPr>
              <a:t>“It was terribly dangerous to let your thoughts wander when you were in any public place or within range of a telescreen. The smallest thing could give you away. A nervous tic, an unconscious look of anxiety, a habit of muttering to yourself – anything that carried with it the suggestion of abnormality, of having something to hide...There was even a word for it in Newspeak: facecrime, it was c</a:t>
            </a:r>
            <a:r>
              <a:rPr lang="en">
                <a:solidFill>
                  <a:srgbClr val="F3F3F3"/>
                </a:solidFill>
                <a:latin typeface="Open Sans"/>
                <a:ea typeface="Open Sans"/>
                <a:cs typeface="Open Sans"/>
                <a:sym typeface="Open Sans"/>
              </a:rPr>
              <a:t>alled. The Party’s surveillance tactics and technology are so advanced that even the smallest twitch can betray a rebellious spirit.”</a:t>
            </a:r>
            <a:br>
              <a:rPr lang="en">
                <a:solidFill>
                  <a:srgbClr val="F3F3F3"/>
                </a:solidFill>
                <a:latin typeface="Open Sans"/>
                <a:ea typeface="Open Sans"/>
                <a:cs typeface="Open Sans"/>
                <a:sym typeface="Open Sans"/>
              </a:rPr>
            </a:br>
            <a:br>
              <a:rPr lang="en">
                <a:solidFill>
                  <a:srgbClr val="F3F3F3"/>
                </a:solidFill>
                <a:latin typeface="Open Sans"/>
                <a:ea typeface="Open Sans"/>
                <a:cs typeface="Open Sans"/>
                <a:sym typeface="Open Sans"/>
              </a:rPr>
            </a:br>
            <a:r>
              <a:rPr lang="en">
                <a:solidFill>
                  <a:srgbClr val="F3F3F3"/>
                </a:solidFill>
                <a:latin typeface="Open Sans"/>
                <a:ea typeface="Open Sans"/>
                <a:cs typeface="Open Sans"/>
                <a:sym typeface="Open Sans"/>
              </a:rPr>
              <a:t>George Orwell, </a:t>
            </a:r>
            <a:r>
              <a:rPr lang="en" i="1">
                <a:solidFill>
                  <a:srgbClr val="F3F3F3"/>
                </a:solidFill>
                <a:latin typeface="Open Sans"/>
                <a:ea typeface="Open Sans"/>
                <a:cs typeface="Open Sans"/>
                <a:sym typeface="Open Sans"/>
              </a:rPr>
              <a:t>1984</a:t>
            </a:r>
            <a:endParaRPr i="1">
              <a:solidFill>
                <a:srgbClr val="F3F3F3"/>
              </a:solidFill>
              <a:latin typeface="Open Sans"/>
              <a:ea typeface="Open Sans"/>
              <a:cs typeface="Open Sans"/>
              <a:sym typeface="Open Sans"/>
            </a:endParaRPr>
          </a:p>
          <a:p>
            <a:pPr marL="0" lvl="0" indent="0" algn="l" rtl="0">
              <a:spcBef>
                <a:spcPts val="2300"/>
              </a:spcBef>
              <a:spcAft>
                <a:spcPts val="0"/>
              </a:spcAft>
              <a:buNone/>
            </a:pPr>
            <a:endParaRPr>
              <a:solidFill>
                <a:srgbClr val="22222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1" descr="Affectiva.jpg">
            <a:hlinkClick r:id="rId3"/>
          </p:cNvPr>
          <p:cNvPicPr preferRelativeResize="0"/>
          <p:nvPr/>
        </p:nvPicPr>
        <p:blipFill rotWithShape="1">
          <a:blip r:embed="rId4">
            <a:alphaModFix/>
          </a:blip>
          <a:srcRect l="-6574" r="5123"/>
          <a:stretch/>
        </p:blipFill>
        <p:spPr>
          <a:xfrm>
            <a:off x="51425" y="1469150"/>
            <a:ext cx="4917202" cy="3500150"/>
          </a:xfrm>
          <a:prstGeom prst="rect">
            <a:avLst/>
          </a:prstGeom>
          <a:noFill/>
          <a:ln>
            <a:noFill/>
          </a:ln>
        </p:spPr>
      </p:pic>
      <p:pic>
        <p:nvPicPr>
          <p:cNvPr id="233" name="Google Shape;233;p31" descr="Faces Analyzed.jpg"/>
          <p:cNvPicPr preferRelativeResize="0"/>
          <p:nvPr/>
        </p:nvPicPr>
        <p:blipFill>
          <a:blip r:embed="rId5">
            <a:alphaModFix/>
          </a:blip>
          <a:stretch>
            <a:fillRect/>
          </a:stretch>
        </p:blipFill>
        <p:spPr>
          <a:xfrm>
            <a:off x="5083550" y="2004975"/>
            <a:ext cx="3935724" cy="2829924"/>
          </a:xfrm>
          <a:prstGeom prst="rect">
            <a:avLst/>
          </a:prstGeom>
          <a:noFill/>
          <a:ln>
            <a:noFill/>
          </a:ln>
        </p:spPr>
      </p:pic>
      <p:sp>
        <p:nvSpPr>
          <p:cNvPr id="234" name="Google Shape;234;p31"/>
          <p:cNvSpPr txBox="1"/>
          <p:nvPr/>
        </p:nvSpPr>
        <p:spPr>
          <a:xfrm>
            <a:off x="287400" y="123450"/>
            <a:ext cx="8569200" cy="12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95D46"/>
                </a:solidFill>
                <a:latin typeface="Open Sans"/>
                <a:ea typeface="Open Sans"/>
                <a:cs typeface="Open Sans"/>
                <a:sym typeface="Open Sans"/>
              </a:rPr>
              <a:t>Tracking gestures and key points on the subject’s face, Affdex is able to analyze subtle movements and correlate them with complex emotional and cognitive states. This is much more than simple facial recognition. The Affdex system can identify and follow dozens of precise locations on an individual’s face. The muscular micro-shifts of every smile, yawn, or moment of confusion are captured and reflected in the data.</a:t>
            </a:r>
            <a:endParaRPr>
              <a:solidFill>
                <a:srgbClr val="695D46"/>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p:nvPr/>
        </p:nvSpPr>
        <p:spPr>
          <a:xfrm>
            <a:off x="4283775" y="628300"/>
            <a:ext cx="4576200" cy="313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rgbClr val="EF6C00"/>
                </a:solidFill>
                <a:latin typeface="PT Sans Narrow"/>
                <a:ea typeface="PT Sans Narrow"/>
                <a:cs typeface="PT Sans Narrow"/>
                <a:sym typeface="PT Sans Narrow"/>
                <a:hlinkClick r:id="rId3">
                  <a:extLst>
                    <a:ext uri="{A12FA001-AC4F-418D-AE19-62706E023703}">
                      <ahyp:hlinkClr xmlns:ahyp="http://schemas.microsoft.com/office/drawing/2018/hyperlinkcolor" val="tx"/>
                    </a:ext>
                  </a:extLst>
                </a:hlinkClick>
              </a:rPr>
              <a:t>Global Education Futures</a:t>
            </a:r>
            <a:r>
              <a:rPr lang="en" sz="3600" b="1">
                <a:solidFill>
                  <a:srgbClr val="EF6C00"/>
                </a:solidFill>
                <a:latin typeface="PT Sans Narrow"/>
                <a:ea typeface="PT Sans Narrow"/>
                <a:cs typeface="PT Sans Narrow"/>
                <a:sym typeface="PT Sans Narrow"/>
              </a:rPr>
              <a:t> foresight documents include many elements of Ed Reform 2.0.</a:t>
            </a:r>
            <a:endParaRPr sz="3600" b="1">
              <a:solidFill>
                <a:srgbClr val="EF6C00"/>
              </a:solidFill>
              <a:latin typeface="PT Sans Narrow"/>
              <a:ea typeface="PT Sans Narrow"/>
              <a:cs typeface="PT Sans Narrow"/>
              <a:sym typeface="PT Sans Narrow"/>
            </a:endParaRPr>
          </a:p>
          <a:p>
            <a:pPr marL="0" lvl="0" indent="0" algn="l" rtl="0">
              <a:spcBef>
                <a:spcPts val="0"/>
              </a:spcBef>
              <a:spcAft>
                <a:spcPts val="0"/>
              </a:spcAft>
              <a:buNone/>
            </a:pPr>
            <a:endParaRPr>
              <a:solidFill>
                <a:srgbClr val="695D46"/>
              </a:solidFill>
              <a:latin typeface="Open Sans"/>
              <a:ea typeface="Open Sans"/>
              <a:cs typeface="Open Sans"/>
              <a:sym typeface="Open Sans"/>
            </a:endParaRPr>
          </a:p>
          <a:p>
            <a:pPr marL="0" lvl="0" indent="0" algn="l" rtl="0">
              <a:spcBef>
                <a:spcPts val="0"/>
              </a:spcBef>
              <a:spcAft>
                <a:spcPts val="0"/>
              </a:spcAft>
              <a:buNone/>
            </a:pPr>
            <a:r>
              <a:rPr lang="en">
                <a:solidFill>
                  <a:srgbClr val="555555"/>
                </a:solidFill>
                <a:latin typeface="Open Sans"/>
                <a:ea typeface="Open Sans"/>
                <a:cs typeface="Open Sans"/>
                <a:sym typeface="Open Sans"/>
              </a:rPr>
              <a:t>Click </a:t>
            </a:r>
            <a:r>
              <a:rPr lang="en" u="sng">
                <a:solidFill>
                  <a:srgbClr val="555555"/>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HERE</a:t>
            </a:r>
            <a:r>
              <a:rPr lang="en">
                <a:solidFill>
                  <a:srgbClr val="555555"/>
                </a:solidFill>
                <a:latin typeface="Open Sans"/>
                <a:ea typeface="Open Sans"/>
                <a:cs typeface="Open Sans"/>
                <a:sym typeface="Open Sans"/>
              </a:rPr>
              <a:t> for the report.</a:t>
            </a:r>
            <a:endParaRPr>
              <a:solidFill>
                <a:srgbClr val="555555"/>
              </a:solidFill>
              <a:latin typeface="Open Sans"/>
              <a:ea typeface="Open Sans"/>
              <a:cs typeface="Open Sans"/>
              <a:sym typeface="Open Sans"/>
            </a:endParaRPr>
          </a:p>
          <a:p>
            <a:pPr marL="0" lvl="0" indent="0" algn="l" rtl="0">
              <a:spcBef>
                <a:spcPts val="0"/>
              </a:spcBef>
              <a:spcAft>
                <a:spcPts val="0"/>
              </a:spcAft>
              <a:buNone/>
            </a:pPr>
            <a:endParaRPr>
              <a:solidFill>
                <a:srgbClr val="555555"/>
              </a:solidFill>
              <a:latin typeface="Open Sans"/>
              <a:ea typeface="Open Sans"/>
              <a:cs typeface="Open Sans"/>
              <a:sym typeface="Open Sans"/>
            </a:endParaRPr>
          </a:p>
          <a:p>
            <a:pPr marL="0" lvl="0" indent="0" algn="l" rtl="0">
              <a:spcBef>
                <a:spcPts val="0"/>
              </a:spcBef>
              <a:spcAft>
                <a:spcPts val="0"/>
              </a:spcAft>
              <a:buNone/>
            </a:pPr>
            <a:r>
              <a:rPr lang="en">
                <a:solidFill>
                  <a:srgbClr val="555555"/>
                </a:solidFill>
                <a:latin typeface="Open Sans"/>
                <a:ea typeface="Open Sans"/>
                <a:cs typeface="Open Sans"/>
                <a:sym typeface="Open Sans"/>
              </a:rPr>
              <a:t>Click </a:t>
            </a:r>
            <a:r>
              <a:rPr lang="en" u="sng">
                <a:solidFill>
                  <a:srgbClr val="555555"/>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HERE</a:t>
            </a:r>
            <a:r>
              <a:rPr lang="en">
                <a:solidFill>
                  <a:srgbClr val="555555"/>
                </a:solidFill>
                <a:latin typeface="Open Sans"/>
                <a:ea typeface="Open Sans"/>
                <a:cs typeface="Open Sans"/>
                <a:sym typeface="Open Sans"/>
              </a:rPr>
              <a:t> for the slideshare.</a:t>
            </a:r>
            <a:endParaRPr>
              <a:solidFill>
                <a:srgbClr val="555555"/>
              </a:solidFill>
              <a:latin typeface="Open Sans"/>
              <a:ea typeface="Open Sans"/>
              <a:cs typeface="Open Sans"/>
              <a:sym typeface="Open Sans"/>
            </a:endParaRPr>
          </a:p>
          <a:p>
            <a:pPr marL="0" lvl="0" indent="0" algn="l" rtl="0">
              <a:spcBef>
                <a:spcPts val="0"/>
              </a:spcBef>
              <a:spcAft>
                <a:spcPts val="0"/>
              </a:spcAft>
              <a:buNone/>
            </a:pPr>
            <a:endParaRPr>
              <a:solidFill>
                <a:srgbClr val="555555"/>
              </a:solidFill>
              <a:latin typeface="Open Sans"/>
              <a:ea typeface="Open Sans"/>
              <a:cs typeface="Open Sans"/>
              <a:sym typeface="Open Sans"/>
            </a:endParaRPr>
          </a:p>
          <a:p>
            <a:pPr marL="0" lvl="0" indent="0" algn="l" rtl="0">
              <a:spcBef>
                <a:spcPts val="0"/>
              </a:spcBef>
              <a:spcAft>
                <a:spcPts val="0"/>
              </a:spcAft>
              <a:buNone/>
            </a:pPr>
            <a:r>
              <a:rPr lang="en">
                <a:solidFill>
                  <a:srgbClr val="555555"/>
                </a:solidFill>
                <a:latin typeface="Open Sans"/>
                <a:ea typeface="Open Sans"/>
                <a:cs typeface="Open Sans"/>
                <a:sym typeface="Open Sans"/>
              </a:rPr>
              <a:t>Click </a:t>
            </a:r>
            <a:r>
              <a:rPr lang="en" u="sng">
                <a:solidFill>
                  <a:srgbClr val="555555"/>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HERE</a:t>
            </a:r>
            <a:r>
              <a:rPr lang="en">
                <a:solidFill>
                  <a:srgbClr val="555555"/>
                </a:solidFill>
                <a:latin typeface="Open Sans"/>
                <a:ea typeface="Open Sans"/>
                <a:cs typeface="Open Sans"/>
                <a:sym typeface="Open Sans"/>
              </a:rPr>
              <a:t> for the essay “A Learning Day 2037.”</a:t>
            </a:r>
            <a:endParaRPr>
              <a:solidFill>
                <a:srgbClr val="555555"/>
              </a:solidFill>
              <a:latin typeface="Open Sans"/>
              <a:ea typeface="Open Sans"/>
              <a:cs typeface="Open Sans"/>
              <a:sym typeface="Open Sans"/>
            </a:endParaRPr>
          </a:p>
        </p:txBody>
      </p:sp>
      <p:pic>
        <p:nvPicPr>
          <p:cNvPr id="73" name="Google Shape;73;p14" descr="Future Education Map.jpg"/>
          <p:cNvPicPr preferRelativeResize="0"/>
          <p:nvPr/>
        </p:nvPicPr>
        <p:blipFill>
          <a:blip r:embed="rId7">
            <a:alphaModFix/>
          </a:blip>
          <a:stretch>
            <a:fillRect/>
          </a:stretch>
        </p:blipFill>
        <p:spPr>
          <a:xfrm>
            <a:off x="99750" y="74550"/>
            <a:ext cx="3542225" cy="50012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2"/>
          <p:cNvSpPr txBox="1">
            <a:spLocks noGrp="1"/>
          </p:cNvSpPr>
          <p:nvPr>
            <p:ph type="title"/>
          </p:nvPr>
        </p:nvSpPr>
        <p:spPr>
          <a:xfrm>
            <a:off x="265500" y="68775"/>
            <a:ext cx="4045200" cy="7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Online Learning</a:t>
            </a:r>
            <a:endParaRPr sz="3600"/>
          </a:p>
        </p:txBody>
      </p:sp>
      <p:sp>
        <p:nvSpPr>
          <p:cNvPr id="240" name="Google Shape;240;p32"/>
          <p:cNvSpPr txBox="1">
            <a:spLocks noGrp="1"/>
          </p:cNvSpPr>
          <p:nvPr>
            <p:ph type="subTitle" idx="1"/>
          </p:nvPr>
        </p:nvSpPr>
        <p:spPr>
          <a:xfrm>
            <a:off x="265500" y="613800"/>
            <a:ext cx="4045200" cy="49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T Sans Narrow"/>
                <a:ea typeface="PT Sans Narrow"/>
                <a:cs typeface="PT Sans Narrow"/>
                <a:sym typeface="PT Sans Narrow"/>
              </a:rPr>
              <a:t>Stealth Data Collection Platform</a:t>
            </a:r>
            <a:endParaRPr>
              <a:latin typeface="PT Sans Narrow"/>
              <a:ea typeface="PT Sans Narrow"/>
              <a:cs typeface="PT Sans Narrow"/>
              <a:sym typeface="PT Sans Narrow"/>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pic>
        <p:nvPicPr>
          <p:cNvPr id="241" name="Google Shape;241;p32" descr="Education Data.jpg"/>
          <p:cNvPicPr preferRelativeResize="0"/>
          <p:nvPr/>
        </p:nvPicPr>
        <p:blipFill>
          <a:blip r:embed="rId3">
            <a:alphaModFix/>
          </a:blip>
          <a:stretch>
            <a:fillRect/>
          </a:stretch>
        </p:blipFill>
        <p:spPr>
          <a:xfrm>
            <a:off x="5005078" y="1039675"/>
            <a:ext cx="3794049" cy="2829475"/>
          </a:xfrm>
          <a:prstGeom prst="rect">
            <a:avLst/>
          </a:prstGeom>
          <a:noFill/>
          <a:ln>
            <a:noFill/>
          </a:ln>
        </p:spPr>
      </p:pic>
      <p:sp>
        <p:nvSpPr>
          <p:cNvPr id="242" name="Google Shape;242;p32"/>
          <p:cNvSpPr txBox="1"/>
          <p:nvPr/>
        </p:nvSpPr>
        <p:spPr>
          <a:xfrm>
            <a:off x="177750" y="1105800"/>
            <a:ext cx="4308600" cy="396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Open Sans"/>
                <a:ea typeface="Open Sans"/>
                <a:cs typeface="Open Sans"/>
                <a:sym typeface="Open Sans"/>
              </a:rPr>
              <a:t>When is your child’s data is being collected?</a:t>
            </a:r>
            <a:endParaRPr sz="1800">
              <a:solidFill>
                <a:schemeClr val="dk2"/>
              </a:solidFill>
              <a:latin typeface="Open Sans"/>
              <a:ea typeface="Open Sans"/>
              <a:cs typeface="Open Sans"/>
              <a:sym typeface="Open Sans"/>
            </a:endParaRPr>
          </a:p>
          <a:p>
            <a:pPr marL="0" lvl="0" indent="0" algn="l" rtl="0">
              <a:spcBef>
                <a:spcPts val="0"/>
              </a:spcBef>
              <a:spcAft>
                <a:spcPts val="0"/>
              </a:spcAft>
              <a:buNone/>
            </a:pPr>
            <a:endParaRPr sz="800">
              <a:solidFill>
                <a:schemeClr val="dk2"/>
              </a:solidFill>
              <a:latin typeface="Open Sans"/>
              <a:ea typeface="Open Sans"/>
              <a:cs typeface="Open Sans"/>
              <a:sym typeface="Open Sans"/>
            </a:endParaRPr>
          </a:p>
          <a:p>
            <a:pPr marL="0" lvl="0" indent="0" algn="l" rtl="0">
              <a:spcBef>
                <a:spcPts val="0"/>
              </a:spcBef>
              <a:spcAft>
                <a:spcPts val="0"/>
              </a:spcAft>
              <a:buNone/>
            </a:pPr>
            <a:r>
              <a:rPr lang="en" sz="1800">
                <a:solidFill>
                  <a:schemeClr val="dk2"/>
                </a:solidFill>
                <a:latin typeface="Open Sans"/>
                <a:ea typeface="Open Sans"/>
                <a:cs typeface="Open Sans"/>
                <a:sym typeface="Open Sans"/>
              </a:rPr>
              <a:t>Do they know it is being collected?</a:t>
            </a:r>
            <a:endParaRPr sz="1800">
              <a:solidFill>
                <a:schemeClr val="dk2"/>
              </a:solidFill>
              <a:latin typeface="Open Sans"/>
              <a:ea typeface="Open Sans"/>
              <a:cs typeface="Open Sans"/>
              <a:sym typeface="Open Sans"/>
            </a:endParaRPr>
          </a:p>
          <a:p>
            <a:pPr marL="0" lvl="0" indent="0" algn="l" rtl="0">
              <a:spcBef>
                <a:spcPts val="0"/>
              </a:spcBef>
              <a:spcAft>
                <a:spcPts val="0"/>
              </a:spcAft>
              <a:buNone/>
            </a:pPr>
            <a:endParaRPr sz="1000">
              <a:solidFill>
                <a:schemeClr val="dk2"/>
              </a:solidFill>
              <a:latin typeface="Open Sans"/>
              <a:ea typeface="Open Sans"/>
              <a:cs typeface="Open Sans"/>
              <a:sym typeface="Open Sans"/>
            </a:endParaRPr>
          </a:p>
          <a:p>
            <a:pPr marL="0" lvl="0" indent="0" algn="l" rtl="0">
              <a:spcBef>
                <a:spcPts val="0"/>
              </a:spcBef>
              <a:spcAft>
                <a:spcPts val="0"/>
              </a:spcAft>
              <a:buNone/>
            </a:pPr>
            <a:r>
              <a:rPr lang="en" sz="1800">
                <a:solidFill>
                  <a:schemeClr val="dk2"/>
                </a:solidFill>
                <a:latin typeface="Open Sans"/>
                <a:ea typeface="Open Sans"/>
                <a:cs typeface="Open Sans"/>
                <a:sym typeface="Open Sans"/>
              </a:rPr>
              <a:t>What data is being collected?</a:t>
            </a:r>
            <a:endParaRPr sz="1800">
              <a:solidFill>
                <a:schemeClr val="dk2"/>
              </a:solidFill>
              <a:latin typeface="Open Sans"/>
              <a:ea typeface="Open Sans"/>
              <a:cs typeface="Open Sans"/>
              <a:sym typeface="Open Sans"/>
            </a:endParaRPr>
          </a:p>
          <a:p>
            <a:pPr marL="0" lvl="0" indent="0" algn="l" rtl="0">
              <a:spcBef>
                <a:spcPts val="0"/>
              </a:spcBef>
              <a:spcAft>
                <a:spcPts val="0"/>
              </a:spcAft>
              <a:buNone/>
            </a:pPr>
            <a:endParaRPr sz="1000">
              <a:solidFill>
                <a:schemeClr val="dk2"/>
              </a:solidFill>
              <a:latin typeface="Open Sans"/>
              <a:ea typeface="Open Sans"/>
              <a:cs typeface="Open Sans"/>
              <a:sym typeface="Open Sans"/>
            </a:endParaRPr>
          </a:p>
          <a:p>
            <a:pPr marL="0" lvl="0" indent="0" algn="l" rtl="0">
              <a:spcBef>
                <a:spcPts val="0"/>
              </a:spcBef>
              <a:spcAft>
                <a:spcPts val="0"/>
              </a:spcAft>
              <a:buNone/>
            </a:pPr>
            <a:r>
              <a:rPr lang="en" sz="1800">
                <a:solidFill>
                  <a:schemeClr val="dk2"/>
                </a:solidFill>
                <a:latin typeface="Open Sans"/>
                <a:ea typeface="Open Sans"/>
                <a:cs typeface="Open Sans"/>
                <a:sym typeface="Open Sans"/>
              </a:rPr>
              <a:t>How it is being used?</a:t>
            </a:r>
            <a:endParaRPr sz="1800">
              <a:solidFill>
                <a:schemeClr val="dk2"/>
              </a:solidFill>
              <a:latin typeface="Open Sans"/>
              <a:ea typeface="Open Sans"/>
              <a:cs typeface="Open Sans"/>
              <a:sym typeface="Open Sans"/>
            </a:endParaRPr>
          </a:p>
          <a:p>
            <a:pPr marL="0" lvl="0" indent="0" algn="l" rtl="0">
              <a:spcBef>
                <a:spcPts val="0"/>
              </a:spcBef>
              <a:spcAft>
                <a:spcPts val="0"/>
              </a:spcAft>
              <a:buNone/>
            </a:pPr>
            <a:endParaRPr sz="1000">
              <a:solidFill>
                <a:schemeClr val="dk2"/>
              </a:solidFill>
              <a:latin typeface="Open Sans"/>
              <a:ea typeface="Open Sans"/>
              <a:cs typeface="Open Sans"/>
              <a:sym typeface="Open Sans"/>
            </a:endParaRPr>
          </a:p>
          <a:p>
            <a:pPr marL="0" lvl="0" indent="0" algn="l" rtl="0">
              <a:spcBef>
                <a:spcPts val="0"/>
              </a:spcBef>
              <a:spcAft>
                <a:spcPts val="0"/>
              </a:spcAft>
              <a:buNone/>
            </a:pPr>
            <a:r>
              <a:rPr lang="en" sz="1800">
                <a:solidFill>
                  <a:schemeClr val="dk2"/>
                </a:solidFill>
                <a:latin typeface="Open Sans"/>
                <a:ea typeface="Open Sans"/>
                <a:cs typeface="Open Sans"/>
                <a:sym typeface="Open Sans"/>
              </a:rPr>
              <a:t>Could your child’s data limit their opportunities?</a:t>
            </a:r>
            <a:endParaRPr sz="1800">
              <a:solidFill>
                <a:schemeClr val="dk2"/>
              </a:solidFill>
              <a:latin typeface="Open Sans"/>
              <a:ea typeface="Open Sans"/>
              <a:cs typeface="Open Sans"/>
              <a:sym typeface="Open Sans"/>
            </a:endParaRPr>
          </a:p>
          <a:p>
            <a:pPr marL="0" lvl="0" indent="0" algn="l" rtl="0">
              <a:spcBef>
                <a:spcPts val="0"/>
              </a:spcBef>
              <a:spcAft>
                <a:spcPts val="0"/>
              </a:spcAft>
              <a:buNone/>
            </a:pPr>
            <a:endParaRPr sz="1000">
              <a:solidFill>
                <a:schemeClr val="dk2"/>
              </a:solidFill>
              <a:latin typeface="Open Sans"/>
              <a:ea typeface="Open Sans"/>
              <a:cs typeface="Open Sans"/>
              <a:sym typeface="Open Sans"/>
            </a:endParaRPr>
          </a:p>
          <a:p>
            <a:pPr marL="0" lvl="0" indent="0" algn="l" rtl="0">
              <a:spcBef>
                <a:spcPts val="0"/>
              </a:spcBef>
              <a:spcAft>
                <a:spcPts val="0"/>
              </a:spcAft>
              <a:buNone/>
            </a:pPr>
            <a:r>
              <a:rPr lang="en" sz="1800">
                <a:solidFill>
                  <a:schemeClr val="dk2"/>
                </a:solidFill>
                <a:latin typeface="Open Sans"/>
                <a:ea typeface="Open Sans"/>
                <a:cs typeface="Open Sans"/>
                <a:sym typeface="Open Sans"/>
              </a:rPr>
              <a:t>Do you know how your child’s data can be disposed of?</a:t>
            </a:r>
            <a:endParaRPr sz="1800">
              <a:solidFill>
                <a:schemeClr val="dk2"/>
              </a:solidFill>
              <a:latin typeface="Open Sans"/>
              <a:ea typeface="Open Sans"/>
              <a:cs typeface="Open Sans"/>
              <a:sym typeface="Open Sans"/>
            </a:endParaRPr>
          </a:p>
          <a:p>
            <a:pPr marL="0" lvl="0" indent="0" algn="l" rtl="0">
              <a:spcBef>
                <a:spcPts val="0"/>
              </a:spcBef>
              <a:spcAft>
                <a:spcPts val="0"/>
              </a:spcAft>
              <a:buNone/>
            </a:pPr>
            <a:endParaRPr sz="800">
              <a:solidFill>
                <a:schemeClr val="dk2"/>
              </a:solidFill>
              <a:latin typeface="Open Sans"/>
              <a:ea typeface="Open Sans"/>
              <a:cs typeface="Open Sans"/>
              <a:sym typeface="Open Sans"/>
            </a:endParaRPr>
          </a:p>
          <a:p>
            <a:pPr marL="0" lvl="0" indent="0" algn="l" rtl="0">
              <a:spcBef>
                <a:spcPts val="0"/>
              </a:spcBef>
              <a:spcAft>
                <a:spcPts val="0"/>
              </a:spcAft>
              <a:buNone/>
            </a:pPr>
            <a:r>
              <a:rPr lang="en" sz="1800">
                <a:solidFill>
                  <a:schemeClr val="dk2"/>
                </a:solidFill>
                <a:latin typeface="Open Sans"/>
                <a:ea typeface="Open Sans"/>
                <a:cs typeface="Open Sans"/>
                <a:sym typeface="Open Sans"/>
              </a:rPr>
              <a:t>Who controls the data? To what end?</a:t>
            </a:r>
            <a:endParaRPr sz="1800">
              <a:solidFill>
                <a:schemeClr val="dk2"/>
              </a:solidFill>
              <a:latin typeface="Open Sans"/>
              <a:ea typeface="Open Sans"/>
              <a:cs typeface="Open Sans"/>
              <a:sym typeface="Open Sans"/>
            </a:endParaRPr>
          </a:p>
          <a:p>
            <a:pPr marL="0" lvl="0" indent="0" algn="l" rtl="0">
              <a:spcBef>
                <a:spcPts val="0"/>
              </a:spcBef>
              <a:spcAft>
                <a:spcPts val="0"/>
              </a:spcAft>
              <a:buNone/>
            </a:pPr>
            <a:endParaRPr>
              <a:solidFill>
                <a:schemeClr val="dk2"/>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a:spLocks noGrp="1"/>
          </p:cNvSpPr>
          <p:nvPr>
            <p:ph type="body" idx="1"/>
          </p:nvPr>
        </p:nvSpPr>
        <p:spPr>
          <a:xfrm>
            <a:off x="311700" y="876375"/>
            <a:ext cx="8650200" cy="412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Politics and technology are intertwined.</a:t>
            </a:r>
            <a:endParaRPr/>
          </a:p>
          <a:p>
            <a:pPr marL="0" lvl="0" indent="0" algn="l" rtl="0">
              <a:spcBef>
                <a:spcPts val="1600"/>
              </a:spcBef>
              <a:spcAft>
                <a:spcPts val="0"/>
              </a:spcAft>
              <a:buNone/>
            </a:pPr>
            <a:r>
              <a:rPr lang="en"/>
              <a:t>Data is a virtual currency.</a:t>
            </a:r>
            <a:endParaRPr/>
          </a:p>
          <a:p>
            <a:pPr marL="0" lvl="0" indent="0" algn="l" rtl="0">
              <a:spcBef>
                <a:spcPts val="1600"/>
              </a:spcBef>
              <a:spcAft>
                <a:spcPts val="0"/>
              </a:spcAft>
              <a:buNone/>
            </a:pPr>
            <a:r>
              <a:rPr lang="en"/>
              <a:t>Data can be used for social control.</a:t>
            </a:r>
            <a:endParaRPr/>
          </a:p>
          <a:p>
            <a:pPr marL="0" lvl="0" indent="0" algn="l" rtl="0">
              <a:spcBef>
                <a:spcPts val="1600"/>
              </a:spcBef>
              <a:spcAft>
                <a:spcPts val="0"/>
              </a:spcAft>
              <a:buNone/>
            </a:pPr>
            <a:r>
              <a:rPr lang="en"/>
              <a:t>Data can be used to maintain power imbalances.</a:t>
            </a:r>
            <a:endParaRPr/>
          </a:p>
          <a:p>
            <a:pPr marL="0" lvl="0" indent="0" algn="l" rtl="0">
              <a:spcBef>
                <a:spcPts val="1600"/>
              </a:spcBef>
              <a:spcAft>
                <a:spcPts val="0"/>
              </a:spcAft>
              <a:buNone/>
            </a:pPr>
            <a:r>
              <a:rPr lang="en"/>
              <a:t>Data can be used to modify behavior.</a:t>
            </a:r>
            <a:endParaRPr/>
          </a:p>
          <a:p>
            <a:pPr marL="0" lvl="0" indent="0" algn="l" rtl="0">
              <a:spcBef>
                <a:spcPts val="1600"/>
              </a:spcBef>
              <a:spcAft>
                <a:spcPts val="0"/>
              </a:spcAft>
              <a:buNone/>
            </a:pPr>
            <a:r>
              <a:rPr lang="en"/>
              <a:t>Often, data collection is not transparent or under the control of the individual.</a:t>
            </a:r>
            <a:endParaRPr/>
          </a:p>
          <a:p>
            <a:pPr marL="0" lvl="0" indent="0" algn="l" rtl="0">
              <a:spcBef>
                <a:spcPts val="1600"/>
              </a:spcBef>
              <a:spcAft>
                <a:spcPts val="0"/>
              </a:spcAft>
              <a:buNone/>
            </a:pPr>
            <a:r>
              <a:rPr lang="en"/>
              <a:t>The amount of data being collected on students is expanding exponentially.</a:t>
            </a:r>
            <a:endParaRPr/>
          </a:p>
          <a:p>
            <a:pPr marL="0" lvl="0" indent="0" algn="l" rtl="0">
              <a:spcBef>
                <a:spcPts val="1600"/>
              </a:spcBef>
              <a:spcAft>
                <a:spcPts val="0"/>
              </a:spcAft>
              <a:buNone/>
            </a:pPr>
            <a:r>
              <a:rPr lang="en"/>
              <a:t>Education incorporating the “secret rules” of algorithms is a social justice issue.</a:t>
            </a:r>
            <a:endParaRPr/>
          </a:p>
          <a:p>
            <a:pPr marL="0" lvl="0" indent="0" algn="l" rtl="0">
              <a:spcBef>
                <a:spcPts val="1600"/>
              </a:spcBef>
              <a:spcAft>
                <a:spcPts val="1600"/>
              </a:spcAft>
              <a:buNone/>
            </a:pPr>
            <a:endParaRPr/>
          </a:p>
        </p:txBody>
      </p:sp>
      <p:sp>
        <p:nvSpPr>
          <p:cNvPr id="248" name="Google Shape;248;p33"/>
          <p:cNvSpPr txBox="1">
            <a:spLocks noGrp="1"/>
          </p:cNvSpPr>
          <p:nvPr>
            <p:ph type="title"/>
          </p:nvPr>
        </p:nvSpPr>
        <p:spPr>
          <a:xfrm>
            <a:off x="311700" y="1007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Big Data and Students</a:t>
            </a:r>
            <a:endParaRPr/>
          </a:p>
        </p:txBody>
      </p:sp>
      <p:pic>
        <p:nvPicPr>
          <p:cNvPr id="249" name="Google Shape;249;p33" descr="Big Data.jpg"/>
          <p:cNvPicPr preferRelativeResize="0"/>
          <p:nvPr/>
        </p:nvPicPr>
        <p:blipFill>
          <a:blip r:embed="rId3">
            <a:alphaModFix/>
          </a:blip>
          <a:stretch>
            <a:fillRect/>
          </a:stretch>
        </p:blipFill>
        <p:spPr>
          <a:xfrm>
            <a:off x="5780750" y="313125"/>
            <a:ext cx="3113899" cy="2346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4" descr="Student-centered learning places students in the driver's seat of their educational journey. &#10;Learn More: http://www.dell.com/k12" title="Future Ready Education: Student Centered Learning">
            <a:hlinkClick r:id="rId3"/>
          </p:cNvPr>
          <p:cNvPicPr preferRelativeResize="0"/>
          <p:nvPr/>
        </p:nvPicPr>
        <p:blipFill>
          <a:blip r:embed="rId4">
            <a:alphaModFix/>
          </a:blip>
          <a:stretch>
            <a:fillRect/>
          </a:stretch>
        </p:blipFill>
        <p:spPr>
          <a:xfrm>
            <a:off x="152400" y="152400"/>
            <a:ext cx="5628925" cy="4221694"/>
          </a:xfrm>
          <a:prstGeom prst="rect">
            <a:avLst/>
          </a:prstGeom>
          <a:noFill/>
          <a:ln>
            <a:noFill/>
          </a:ln>
        </p:spPr>
      </p:pic>
      <p:sp>
        <p:nvSpPr>
          <p:cNvPr id="255" name="Google Shape;255;p34"/>
          <p:cNvSpPr txBox="1"/>
          <p:nvPr/>
        </p:nvSpPr>
        <p:spPr>
          <a:xfrm>
            <a:off x="5845600" y="152400"/>
            <a:ext cx="3147900" cy="17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1"/>
                </a:solidFill>
                <a:latin typeface="PT Sans Narrow"/>
                <a:ea typeface="PT Sans Narrow"/>
                <a:cs typeface="PT Sans Narrow"/>
                <a:sym typeface="PT Sans Narrow"/>
              </a:rPr>
              <a:t>Dell is creating </a:t>
            </a:r>
            <a:r>
              <a:rPr lang="en" sz="3600" b="1" u="sng">
                <a:solidFill>
                  <a:schemeClr val="hlink"/>
                </a:solidFill>
                <a:latin typeface="PT Sans Narrow"/>
                <a:ea typeface="PT Sans Narrow"/>
                <a:cs typeface="PT Sans Narrow"/>
                <a:sym typeface="PT Sans Narrow"/>
                <a:hlinkClick r:id="rId5"/>
              </a:rPr>
              <a:t>personalized learning</a:t>
            </a:r>
            <a:r>
              <a:rPr lang="en" sz="3600" b="1">
                <a:solidFill>
                  <a:schemeClr val="accent1"/>
                </a:solidFill>
                <a:latin typeface="PT Sans Narrow"/>
                <a:ea typeface="PT Sans Narrow"/>
                <a:cs typeface="PT Sans Narrow"/>
                <a:sym typeface="PT Sans Narrow"/>
              </a:rPr>
              <a:t> options.</a:t>
            </a:r>
            <a:endParaRPr/>
          </a:p>
        </p:txBody>
      </p:sp>
      <p:sp>
        <p:nvSpPr>
          <p:cNvPr id="256" name="Google Shape;256;p34"/>
          <p:cNvSpPr txBox="1"/>
          <p:nvPr/>
        </p:nvSpPr>
        <p:spPr>
          <a:xfrm>
            <a:off x="5647600" y="3205750"/>
            <a:ext cx="3543900" cy="176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chemeClr val="accent1"/>
                </a:solidFill>
                <a:latin typeface="PT Sans Narrow"/>
                <a:ea typeface="PT Sans Narrow"/>
                <a:cs typeface="PT Sans Narrow"/>
                <a:sym typeface="PT Sans Narrow"/>
              </a:rPr>
              <a:t>One of Dell’s major clients is the NSA.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Are we approaching a time when school buildings with teachers are no longer the norm?</a:t>
            </a:r>
            <a:endParaRPr/>
          </a:p>
        </p:txBody>
      </p:sp>
      <p:pic>
        <p:nvPicPr>
          <p:cNvPr id="262" name="Google Shape;262;p35" descr="abandoned school.jpg"/>
          <p:cNvPicPr preferRelativeResize="0"/>
          <p:nvPr/>
        </p:nvPicPr>
        <p:blipFill rotWithShape="1">
          <a:blip r:embed="rId3">
            <a:alphaModFix/>
          </a:blip>
          <a:srcRect/>
          <a:stretch/>
        </p:blipFill>
        <p:spPr>
          <a:xfrm>
            <a:off x="1908926" y="2016700"/>
            <a:ext cx="5326126" cy="2786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6" descr="Nebinger School Philly.JPG"/>
          <p:cNvPicPr preferRelativeResize="0"/>
          <p:nvPr/>
        </p:nvPicPr>
        <p:blipFill rotWithShape="1">
          <a:blip r:embed="rId3">
            <a:alphaModFix/>
          </a:blip>
          <a:srcRect l="-11209" t="-18849"/>
          <a:stretch/>
        </p:blipFill>
        <p:spPr>
          <a:xfrm>
            <a:off x="-267400" y="1620975"/>
            <a:ext cx="4372179" cy="3278822"/>
          </a:xfrm>
          <a:prstGeom prst="rect">
            <a:avLst/>
          </a:prstGeom>
          <a:noFill/>
          <a:ln>
            <a:noFill/>
          </a:ln>
        </p:spPr>
      </p:pic>
      <p:sp>
        <p:nvSpPr>
          <p:cNvPr id="268" name="Google Shape;268;p36"/>
          <p:cNvSpPr txBox="1">
            <a:spLocks noGrp="1"/>
          </p:cNvSpPr>
          <p:nvPr>
            <p:ph type="title"/>
          </p:nvPr>
        </p:nvSpPr>
        <p:spPr>
          <a:xfrm>
            <a:off x="311700" y="143675"/>
            <a:ext cx="4229100" cy="113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being moved from neighborhood schools</a:t>
            </a:r>
            <a:endParaRPr/>
          </a:p>
        </p:txBody>
      </p:sp>
      <p:sp>
        <p:nvSpPr>
          <p:cNvPr id="269" name="Google Shape;269;p36"/>
          <p:cNvSpPr txBox="1"/>
          <p:nvPr/>
        </p:nvSpPr>
        <p:spPr>
          <a:xfrm>
            <a:off x="6014475" y="3548050"/>
            <a:ext cx="2652900" cy="12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1"/>
                </a:solidFill>
                <a:latin typeface="PT Sans Narrow"/>
                <a:ea typeface="PT Sans Narrow"/>
                <a:cs typeface="PT Sans Narrow"/>
                <a:sym typeface="PT Sans Narrow"/>
              </a:rPr>
              <a:t>to learning ecosystems.</a:t>
            </a:r>
            <a:endParaRPr/>
          </a:p>
        </p:txBody>
      </p:sp>
      <p:sp>
        <p:nvSpPr>
          <p:cNvPr id="270" name="Google Shape;270;p36"/>
          <p:cNvSpPr/>
          <p:nvPr/>
        </p:nvSpPr>
        <p:spPr>
          <a:xfrm>
            <a:off x="3605650" y="3626400"/>
            <a:ext cx="2150700" cy="841800"/>
          </a:xfrm>
          <a:prstGeom prst="rightArrow">
            <a:avLst>
              <a:gd name="adj1" fmla="val 60501"/>
              <a:gd name="adj2" fmla="val 50000"/>
            </a:avLst>
          </a:prstGeom>
          <a:solidFill>
            <a:srgbClr val="EF6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6C00"/>
              </a:solidFill>
            </a:endParaRPr>
          </a:p>
        </p:txBody>
      </p:sp>
      <p:pic>
        <p:nvPicPr>
          <p:cNvPr id="271" name="Google Shape;271;p36" descr="Learning eco-system 3.png"/>
          <p:cNvPicPr preferRelativeResize="0"/>
          <p:nvPr/>
        </p:nvPicPr>
        <p:blipFill>
          <a:blip r:embed="rId4">
            <a:alphaModFix/>
          </a:blip>
          <a:stretch>
            <a:fillRect/>
          </a:stretch>
        </p:blipFill>
        <p:spPr>
          <a:xfrm>
            <a:off x="4265200" y="394875"/>
            <a:ext cx="4730574" cy="2680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7"/>
          <p:cNvSpPr txBox="1">
            <a:spLocks noGrp="1"/>
          </p:cNvSpPr>
          <p:nvPr>
            <p:ph type="title"/>
          </p:nvPr>
        </p:nvSpPr>
        <p:spPr>
          <a:xfrm>
            <a:off x="311700" y="201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some of the strategies:</a:t>
            </a:r>
            <a:endParaRPr/>
          </a:p>
        </p:txBody>
      </p:sp>
      <p:graphicFrame>
        <p:nvGraphicFramePr>
          <p:cNvPr id="277" name="Google Shape;277;p37"/>
          <p:cNvGraphicFramePr/>
          <p:nvPr/>
        </p:nvGraphicFramePr>
        <p:xfrm>
          <a:off x="516750" y="1071950"/>
          <a:ext cx="8284750" cy="3778100"/>
        </p:xfrm>
        <a:graphic>
          <a:graphicData uri="http://schemas.openxmlformats.org/drawingml/2006/table">
            <a:tbl>
              <a:tblPr>
                <a:noFill/>
                <a:tableStyleId>{149A7FD7-35AC-4F5A-AC41-81988D019120}</a:tableStyleId>
              </a:tblPr>
              <a:tblGrid>
                <a:gridCol w="1656950">
                  <a:extLst>
                    <a:ext uri="{9D8B030D-6E8A-4147-A177-3AD203B41FA5}">
                      <a16:colId xmlns:a16="http://schemas.microsoft.com/office/drawing/2014/main" val="20000"/>
                    </a:ext>
                  </a:extLst>
                </a:gridCol>
                <a:gridCol w="1656950">
                  <a:extLst>
                    <a:ext uri="{9D8B030D-6E8A-4147-A177-3AD203B41FA5}">
                      <a16:colId xmlns:a16="http://schemas.microsoft.com/office/drawing/2014/main" val="20001"/>
                    </a:ext>
                  </a:extLst>
                </a:gridCol>
                <a:gridCol w="1656950">
                  <a:extLst>
                    <a:ext uri="{9D8B030D-6E8A-4147-A177-3AD203B41FA5}">
                      <a16:colId xmlns:a16="http://schemas.microsoft.com/office/drawing/2014/main" val="20002"/>
                    </a:ext>
                  </a:extLst>
                </a:gridCol>
                <a:gridCol w="1656950">
                  <a:extLst>
                    <a:ext uri="{9D8B030D-6E8A-4147-A177-3AD203B41FA5}">
                      <a16:colId xmlns:a16="http://schemas.microsoft.com/office/drawing/2014/main" val="20003"/>
                    </a:ext>
                  </a:extLst>
                </a:gridCol>
                <a:gridCol w="1656950">
                  <a:extLst>
                    <a:ext uri="{9D8B030D-6E8A-4147-A177-3AD203B41FA5}">
                      <a16:colId xmlns:a16="http://schemas.microsoft.com/office/drawing/2014/main" val="20004"/>
                    </a:ext>
                  </a:extLst>
                </a:gridCol>
              </a:tblGrid>
              <a:tr h="944525">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Enforce Ongoing Austerity Budgets</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Increase Reliance on Public-Private Partnerships</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Manufacture</a:t>
                      </a:r>
                      <a:endParaRPr sz="1200">
                        <a:solidFill>
                          <a:srgbClr val="555555"/>
                        </a:solidFill>
                        <a:latin typeface="Open Sans"/>
                        <a:ea typeface="Open Sans"/>
                        <a:cs typeface="Open Sans"/>
                        <a:sym typeface="Open Sans"/>
                      </a:endParaRPr>
                    </a:p>
                    <a:p>
                      <a:pPr marL="0" lvl="0" indent="0" algn="ctr" rtl="0">
                        <a:spcBef>
                          <a:spcPts val="0"/>
                        </a:spcBef>
                        <a:spcAft>
                          <a:spcPts val="0"/>
                        </a:spcAft>
                        <a:buNone/>
                      </a:pPr>
                      <a:r>
                        <a:rPr lang="en" sz="1200">
                          <a:solidFill>
                            <a:srgbClr val="555555"/>
                          </a:solidFill>
                          <a:latin typeface="Open Sans"/>
                          <a:ea typeface="Open Sans"/>
                          <a:cs typeface="Open Sans"/>
                          <a:sym typeface="Open Sans"/>
                        </a:rPr>
                        <a:t>Teacher Shortages &amp;</a:t>
                      </a:r>
                      <a:endParaRPr sz="1200">
                        <a:solidFill>
                          <a:srgbClr val="555555"/>
                        </a:solidFill>
                        <a:latin typeface="Open Sans"/>
                        <a:ea typeface="Open Sans"/>
                        <a:cs typeface="Open Sans"/>
                        <a:sym typeface="Open Sans"/>
                      </a:endParaRPr>
                    </a:p>
                    <a:p>
                      <a:pPr marL="0" lvl="0" indent="0" algn="ctr" rtl="0">
                        <a:spcBef>
                          <a:spcPts val="0"/>
                        </a:spcBef>
                        <a:spcAft>
                          <a:spcPts val="0"/>
                        </a:spcAft>
                        <a:buNone/>
                      </a:pPr>
                      <a:r>
                        <a:rPr lang="en" sz="1200">
                          <a:solidFill>
                            <a:srgbClr val="555555"/>
                          </a:solidFill>
                          <a:latin typeface="Open Sans"/>
                          <a:ea typeface="Open Sans"/>
                          <a:cs typeface="Open Sans"/>
                          <a:sym typeface="Open Sans"/>
                        </a:rPr>
                        <a:t>Push Out Veteran Educators</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Use Hybrid-Blended Programs to Increase Class Size</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Limit Access to </a:t>
                      </a:r>
                      <a:endParaRPr sz="1200">
                        <a:solidFill>
                          <a:srgbClr val="555555"/>
                        </a:solidFill>
                        <a:latin typeface="Open Sans"/>
                        <a:ea typeface="Open Sans"/>
                        <a:cs typeface="Open Sans"/>
                        <a:sym typeface="Open Sans"/>
                      </a:endParaRPr>
                    </a:p>
                    <a:p>
                      <a:pPr marL="0" lvl="0" indent="0" algn="ctr" rtl="0">
                        <a:spcBef>
                          <a:spcPts val="0"/>
                        </a:spcBef>
                        <a:spcAft>
                          <a:spcPts val="0"/>
                        </a:spcAft>
                        <a:buNone/>
                      </a:pPr>
                      <a:r>
                        <a:rPr lang="en" sz="1200">
                          <a:solidFill>
                            <a:srgbClr val="555555"/>
                          </a:solidFill>
                          <a:latin typeface="Open Sans"/>
                          <a:ea typeface="Open Sans"/>
                          <a:cs typeface="Open Sans"/>
                          <a:sym typeface="Open Sans"/>
                        </a:rPr>
                        <a:t>Text Books / School Libraries</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44525">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Install Reform-Minded, Alt-Cert Administrators</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Script Teaching</a:t>
                      </a:r>
                      <a:endParaRPr sz="1200">
                        <a:solidFill>
                          <a:srgbClr val="555555"/>
                        </a:solidFill>
                        <a:latin typeface="Open Sans"/>
                        <a:ea typeface="Open Sans"/>
                        <a:cs typeface="Open Sans"/>
                        <a:sym typeface="Open Sans"/>
                      </a:endParaRPr>
                    </a:p>
                    <a:p>
                      <a:pPr marL="0" lvl="0" indent="0" algn="ctr" rtl="0">
                        <a:spcBef>
                          <a:spcPts val="0"/>
                        </a:spcBef>
                        <a:spcAft>
                          <a:spcPts val="0"/>
                        </a:spcAft>
                        <a:buNone/>
                      </a:pPr>
                      <a:r>
                        <a:rPr lang="en" sz="1200">
                          <a:solidFill>
                            <a:srgbClr val="555555"/>
                          </a:solidFill>
                          <a:latin typeface="Open Sans"/>
                          <a:ea typeface="Open Sans"/>
                          <a:cs typeface="Open Sans"/>
                          <a:sym typeface="Open Sans"/>
                        </a:rPr>
                        <a:t>Push Corporate PD</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Control Teacher Training Programs</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Cultivate Climate of Fear and Competition</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Prioritize Data Over Human Relationships</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944525">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Ramp Up No Excuses Discipline &amp; Increased Surveillance</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Allow School Facilities to Deteriorate Beyond Repair</a:t>
                      </a:r>
                      <a:endParaRPr>
                        <a:solidFill>
                          <a:srgbClr val="555555"/>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Cut Recess</a:t>
                      </a:r>
                      <a:endParaRPr sz="1200">
                        <a:solidFill>
                          <a:srgbClr val="555555"/>
                        </a:solidFill>
                        <a:latin typeface="Open Sans"/>
                        <a:ea typeface="Open Sans"/>
                        <a:cs typeface="Open Sans"/>
                        <a:sym typeface="Open Sans"/>
                      </a:endParaRPr>
                    </a:p>
                    <a:p>
                      <a:pPr marL="0" lvl="0" indent="0" algn="ctr" rtl="0">
                        <a:spcBef>
                          <a:spcPts val="0"/>
                        </a:spcBef>
                        <a:spcAft>
                          <a:spcPts val="0"/>
                        </a:spcAft>
                        <a:buNone/>
                      </a:pPr>
                      <a:endParaRPr sz="1200">
                        <a:solidFill>
                          <a:srgbClr val="555555"/>
                        </a:solidFill>
                        <a:latin typeface="Open Sans"/>
                        <a:ea typeface="Open Sans"/>
                        <a:cs typeface="Open Sans"/>
                        <a:sym typeface="Open Sans"/>
                      </a:endParaRPr>
                    </a:p>
                    <a:p>
                      <a:pPr marL="0" lvl="0" indent="0" algn="ctr" rtl="0">
                        <a:spcBef>
                          <a:spcPts val="0"/>
                        </a:spcBef>
                        <a:spcAft>
                          <a:spcPts val="0"/>
                        </a:spcAft>
                        <a:buNone/>
                      </a:pPr>
                      <a:r>
                        <a:rPr lang="en" sz="1200">
                          <a:solidFill>
                            <a:srgbClr val="555555"/>
                          </a:solidFill>
                          <a:latin typeface="Open Sans"/>
                          <a:ea typeface="Open Sans"/>
                          <a:cs typeface="Open Sans"/>
                          <a:sym typeface="Open Sans"/>
                        </a:rPr>
                        <a:t>Scale Back Electives</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Limit School-Based </a:t>
                      </a:r>
                      <a:endParaRPr sz="1200">
                        <a:solidFill>
                          <a:srgbClr val="555555"/>
                        </a:solidFill>
                        <a:latin typeface="Open Sans"/>
                        <a:ea typeface="Open Sans"/>
                        <a:cs typeface="Open Sans"/>
                        <a:sym typeface="Open Sans"/>
                      </a:endParaRPr>
                    </a:p>
                    <a:p>
                      <a:pPr marL="0" lvl="0" indent="0" algn="ctr" rtl="0">
                        <a:spcBef>
                          <a:spcPts val="0"/>
                        </a:spcBef>
                        <a:spcAft>
                          <a:spcPts val="0"/>
                        </a:spcAft>
                        <a:buNone/>
                      </a:pPr>
                      <a:r>
                        <a:rPr lang="en" sz="1200">
                          <a:solidFill>
                            <a:srgbClr val="555555"/>
                          </a:solidFill>
                          <a:latin typeface="Open Sans"/>
                          <a:ea typeface="Open Sans"/>
                          <a:cs typeface="Open Sans"/>
                          <a:sym typeface="Open Sans"/>
                        </a:rPr>
                        <a:t>Extra Curricular Activities</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Limit Public Participation in Ed Policy Decisions</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944525">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Districts Create Their Own Online Course Offerings</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Prioritize Broadband Infrastructure Investments</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Push Idea That Learning Happens </a:t>
                      </a:r>
                      <a:r>
                        <a:rPr lang="en" sz="1200" i="1">
                          <a:solidFill>
                            <a:srgbClr val="555555"/>
                          </a:solidFill>
                          <a:latin typeface="Open Sans"/>
                          <a:ea typeface="Open Sans"/>
                          <a:cs typeface="Open Sans"/>
                          <a:sym typeface="Open Sans"/>
                        </a:rPr>
                        <a:t>Outside</a:t>
                      </a:r>
                      <a:r>
                        <a:rPr lang="en" sz="1200">
                          <a:solidFill>
                            <a:srgbClr val="555555"/>
                          </a:solidFill>
                          <a:latin typeface="Open Sans"/>
                          <a:ea typeface="Open Sans"/>
                          <a:cs typeface="Open Sans"/>
                          <a:sym typeface="Open Sans"/>
                        </a:rPr>
                        <a:t> School</a:t>
                      </a:r>
                      <a:endParaRPr>
                        <a:solidFill>
                          <a:srgbClr val="555555"/>
                        </a:solidFill>
                      </a:endParaRPr>
                    </a:p>
                  </a:txBody>
                  <a:tcPr marL="91425" marR="91425" marT="91425" marB="91425" anchor="ctr">
                    <a:lnL w="9525" cap="flat" cmpd="sng">
                      <a:solidFill>
                        <a:srgbClr val="EF6C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Establish Community Makerspaces / Drop In Centers</a:t>
                      </a:r>
                      <a:endParaRPr>
                        <a:solidFill>
                          <a:srgbClr val="555555"/>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55555"/>
                          </a:solidFill>
                          <a:latin typeface="Open Sans"/>
                          <a:ea typeface="Open Sans"/>
                          <a:cs typeface="Open Sans"/>
                          <a:sym typeface="Open Sans"/>
                        </a:rPr>
                        <a:t>Push the Narrative that Schools Cannot be Fixed</a:t>
                      </a:r>
                      <a:endParaRPr sz="1200">
                        <a:solidFill>
                          <a:srgbClr val="555555"/>
                        </a:solidFill>
                        <a:latin typeface="Open Sans"/>
                        <a:ea typeface="Open Sans"/>
                        <a:cs typeface="Open Sans"/>
                        <a:sym typeface="Open Sans"/>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8"/>
          <p:cNvSpPr txBox="1">
            <a:spLocks noGrp="1"/>
          </p:cNvSpPr>
          <p:nvPr>
            <p:ph type="title"/>
          </p:nvPr>
        </p:nvSpPr>
        <p:spPr>
          <a:xfrm>
            <a:off x="265500" y="144375"/>
            <a:ext cx="4045200" cy="245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In the learning ecosystem,  certified teachers could be replaced by...</a:t>
            </a:r>
            <a:endParaRPr sz="3600"/>
          </a:p>
        </p:txBody>
      </p:sp>
      <p:sp>
        <p:nvSpPr>
          <p:cNvPr id="283" name="Google Shape;283;p38"/>
          <p:cNvSpPr txBox="1">
            <a:spLocks noGrp="1"/>
          </p:cNvSpPr>
          <p:nvPr>
            <p:ph type="subTitle" idx="1"/>
          </p:nvPr>
        </p:nvSpPr>
        <p:spPr>
          <a:xfrm>
            <a:off x="265500" y="2652800"/>
            <a:ext cx="4045200" cy="2365800"/>
          </a:xfrm>
          <a:prstGeom prst="rect">
            <a:avLst/>
          </a:prstGeom>
        </p:spPr>
        <p:txBody>
          <a:bodyPr spcFirstLastPara="1" wrap="square" lIns="91425" tIns="91425" rIns="91425" bIns="91425" anchor="t" anchorCtr="0">
            <a:noAutofit/>
          </a:bodyPr>
          <a:lstStyle/>
          <a:p>
            <a:pPr marL="0" lvl="0" indent="0" algn="l" rtl="0">
              <a:lnSpc>
                <a:spcPct val="100000"/>
              </a:lnSpc>
              <a:spcBef>
                <a:spcPts val="700"/>
              </a:spcBef>
              <a:spcAft>
                <a:spcPts val="0"/>
              </a:spcAft>
              <a:buNone/>
            </a:pPr>
            <a:r>
              <a:rPr lang="en" sz="1400">
                <a:solidFill>
                  <a:srgbClr val="695D46"/>
                </a:solidFill>
                <a:latin typeface="PT Sans"/>
                <a:ea typeface="PT Sans"/>
                <a:cs typeface="PT Sans"/>
                <a:sym typeface="PT Sans"/>
              </a:rPr>
              <a:t>Data Stewards</a:t>
            </a:r>
            <a:endParaRPr sz="1400">
              <a:solidFill>
                <a:srgbClr val="695D46"/>
              </a:solidFill>
              <a:latin typeface="PT Sans"/>
              <a:ea typeface="PT Sans"/>
              <a:cs typeface="PT Sans"/>
              <a:sym typeface="PT Sans"/>
            </a:endParaRPr>
          </a:p>
          <a:p>
            <a:pPr marL="0" lvl="0" indent="0" algn="l" rtl="0">
              <a:lnSpc>
                <a:spcPct val="100000"/>
              </a:lnSpc>
              <a:spcBef>
                <a:spcPts val="700"/>
              </a:spcBef>
              <a:spcAft>
                <a:spcPts val="0"/>
              </a:spcAft>
              <a:buNone/>
            </a:pPr>
            <a:r>
              <a:rPr lang="en" sz="1400">
                <a:solidFill>
                  <a:srgbClr val="695D46"/>
                </a:solidFill>
                <a:latin typeface="PT Sans"/>
                <a:ea typeface="PT Sans"/>
                <a:cs typeface="PT Sans"/>
                <a:sym typeface="PT Sans"/>
              </a:rPr>
              <a:t>Learning Pathway Designers</a:t>
            </a:r>
            <a:endParaRPr sz="1400">
              <a:solidFill>
                <a:srgbClr val="695D46"/>
              </a:solidFill>
              <a:latin typeface="PT Sans"/>
              <a:ea typeface="PT Sans"/>
              <a:cs typeface="PT Sans"/>
              <a:sym typeface="PT Sans"/>
            </a:endParaRPr>
          </a:p>
          <a:p>
            <a:pPr marL="0" lvl="0" indent="0" algn="l" rtl="0">
              <a:lnSpc>
                <a:spcPct val="100000"/>
              </a:lnSpc>
              <a:spcBef>
                <a:spcPts val="700"/>
              </a:spcBef>
              <a:spcAft>
                <a:spcPts val="0"/>
              </a:spcAft>
              <a:buNone/>
            </a:pPr>
            <a:r>
              <a:rPr lang="en" sz="1400">
                <a:solidFill>
                  <a:srgbClr val="695D46"/>
                </a:solidFill>
                <a:latin typeface="PT Sans"/>
                <a:ea typeface="PT Sans"/>
                <a:cs typeface="PT Sans"/>
                <a:sym typeface="PT Sans"/>
              </a:rPr>
              <a:t>Competency Trackers</a:t>
            </a:r>
            <a:endParaRPr sz="1400">
              <a:solidFill>
                <a:srgbClr val="695D46"/>
              </a:solidFill>
              <a:latin typeface="PT Sans"/>
              <a:ea typeface="PT Sans"/>
              <a:cs typeface="PT Sans"/>
              <a:sym typeface="PT Sans"/>
            </a:endParaRPr>
          </a:p>
          <a:p>
            <a:pPr marL="0" lvl="0" indent="0" algn="l" rtl="0">
              <a:lnSpc>
                <a:spcPct val="100000"/>
              </a:lnSpc>
              <a:spcBef>
                <a:spcPts val="700"/>
              </a:spcBef>
              <a:spcAft>
                <a:spcPts val="0"/>
              </a:spcAft>
              <a:buNone/>
            </a:pPr>
            <a:r>
              <a:rPr lang="en" sz="1400">
                <a:solidFill>
                  <a:srgbClr val="695D46"/>
                </a:solidFill>
                <a:latin typeface="PT Sans"/>
                <a:ea typeface="PT Sans"/>
                <a:cs typeface="PT Sans"/>
                <a:sym typeface="PT Sans"/>
              </a:rPr>
              <a:t>Learning Naturalists</a:t>
            </a:r>
            <a:endParaRPr sz="1400">
              <a:solidFill>
                <a:srgbClr val="695D46"/>
              </a:solidFill>
              <a:latin typeface="PT Sans"/>
              <a:ea typeface="PT Sans"/>
              <a:cs typeface="PT Sans"/>
              <a:sym typeface="PT Sans"/>
            </a:endParaRPr>
          </a:p>
          <a:p>
            <a:pPr marL="0" lvl="0" indent="0" algn="l" rtl="0">
              <a:lnSpc>
                <a:spcPct val="100000"/>
              </a:lnSpc>
              <a:spcBef>
                <a:spcPts val="700"/>
              </a:spcBef>
              <a:spcAft>
                <a:spcPts val="0"/>
              </a:spcAft>
              <a:buNone/>
            </a:pPr>
            <a:r>
              <a:rPr lang="en" sz="1400">
                <a:solidFill>
                  <a:srgbClr val="695D46"/>
                </a:solidFill>
                <a:latin typeface="PT Sans"/>
                <a:ea typeface="PT Sans"/>
                <a:cs typeface="PT Sans"/>
                <a:sym typeface="PT Sans"/>
              </a:rPr>
              <a:t>Pop-Up Reality Producers</a:t>
            </a:r>
            <a:endParaRPr sz="1400">
              <a:solidFill>
                <a:srgbClr val="695D46"/>
              </a:solidFill>
              <a:latin typeface="PT Sans"/>
              <a:ea typeface="PT Sans"/>
              <a:cs typeface="PT Sans"/>
              <a:sym typeface="PT Sans"/>
            </a:endParaRPr>
          </a:p>
          <a:p>
            <a:pPr marL="0" lvl="0" indent="0" algn="l" rtl="0">
              <a:lnSpc>
                <a:spcPct val="100000"/>
              </a:lnSpc>
              <a:spcBef>
                <a:spcPts val="700"/>
              </a:spcBef>
              <a:spcAft>
                <a:spcPts val="0"/>
              </a:spcAft>
              <a:buNone/>
            </a:pPr>
            <a:r>
              <a:rPr lang="en" sz="1400">
                <a:solidFill>
                  <a:srgbClr val="695D46"/>
                </a:solidFill>
                <a:latin typeface="PT Sans"/>
                <a:ea typeface="PT Sans"/>
                <a:cs typeface="PT Sans"/>
                <a:sym typeface="PT Sans"/>
              </a:rPr>
              <a:t>Micro-Credential Analysts</a:t>
            </a:r>
            <a:endParaRPr sz="1400">
              <a:solidFill>
                <a:srgbClr val="695D46"/>
              </a:solidFill>
              <a:latin typeface="PT Sans"/>
              <a:ea typeface="PT Sans"/>
              <a:cs typeface="PT Sans"/>
              <a:sym typeface="PT Sans"/>
            </a:endParaRPr>
          </a:p>
          <a:p>
            <a:pPr marL="0" lvl="0" indent="0" algn="l" rtl="0">
              <a:lnSpc>
                <a:spcPct val="100000"/>
              </a:lnSpc>
              <a:spcBef>
                <a:spcPts val="700"/>
              </a:spcBef>
              <a:spcAft>
                <a:spcPts val="0"/>
              </a:spcAft>
              <a:buNone/>
            </a:pPr>
            <a:r>
              <a:rPr lang="en" sz="1400">
                <a:solidFill>
                  <a:srgbClr val="695D46"/>
                </a:solidFill>
                <a:latin typeface="PT Sans"/>
                <a:ea typeface="PT Sans"/>
                <a:cs typeface="PT Sans"/>
                <a:sym typeface="PT Sans"/>
              </a:rPr>
              <a:t>Social Innovation Portfolio Directors</a:t>
            </a:r>
            <a:endParaRPr sz="1400">
              <a:solidFill>
                <a:srgbClr val="695D46"/>
              </a:solidFill>
              <a:latin typeface="PT Sans"/>
              <a:ea typeface="PT Sans"/>
              <a:cs typeface="PT Sans"/>
              <a:sym typeface="PT Sans"/>
            </a:endParaRPr>
          </a:p>
          <a:p>
            <a:pPr marL="0" lvl="0" indent="0" algn="l" rtl="0">
              <a:lnSpc>
                <a:spcPct val="100000"/>
              </a:lnSpc>
              <a:spcBef>
                <a:spcPts val="700"/>
              </a:spcBef>
              <a:spcAft>
                <a:spcPts val="0"/>
              </a:spcAft>
              <a:buNone/>
            </a:pPr>
            <a:endParaRPr sz="1200">
              <a:solidFill>
                <a:srgbClr val="695D46"/>
              </a:solidFill>
              <a:latin typeface="PT Sans"/>
              <a:ea typeface="PT Sans"/>
              <a:cs typeface="PT Sans"/>
              <a:sym typeface="PT Sans"/>
            </a:endParaRPr>
          </a:p>
          <a:p>
            <a:pPr marL="0" lvl="0" indent="0" algn="ctr" rtl="0">
              <a:lnSpc>
                <a:spcPct val="100000"/>
              </a:lnSpc>
              <a:spcBef>
                <a:spcPts val="0"/>
              </a:spcBef>
              <a:spcAft>
                <a:spcPts val="0"/>
              </a:spcAft>
              <a:buNone/>
            </a:pPr>
            <a:endParaRPr sz="1200">
              <a:solidFill>
                <a:srgbClr val="695D46"/>
              </a:solidFill>
              <a:latin typeface="PT Sans"/>
              <a:ea typeface="PT Sans"/>
              <a:cs typeface="PT Sans"/>
              <a:sym typeface="PT Sans"/>
            </a:endParaRPr>
          </a:p>
        </p:txBody>
      </p:sp>
      <p:pic>
        <p:nvPicPr>
          <p:cNvPr id="284" name="Google Shape;284;p38" descr="Learning Eco-System.jpg">
            <a:hlinkClick r:id="rId3"/>
          </p:cNvPr>
          <p:cNvPicPr preferRelativeResize="0"/>
          <p:nvPr/>
        </p:nvPicPr>
        <p:blipFill rotWithShape="1">
          <a:blip r:embed="rId4">
            <a:alphaModFix/>
          </a:blip>
          <a:srcRect l="6635" r="5944"/>
          <a:stretch/>
        </p:blipFill>
        <p:spPr>
          <a:xfrm>
            <a:off x="4310700" y="264988"/>
            <a:ext cx="4707077" cy="4301824"/>
          </a:xfrm>
          <a:prstGeom prst="rect">
            <a:avLst/>
          </a:prstGeom>
          <a:noFill/>
          <a:ln>
            <a:noFill/>
          </a:ln>
        </p:spPr>
      </p:pic>
      <p:sp>
        <p:nvSpPr>
          <p:cNvPr id="285" name="Google Shape;285;p38"/>
          <p:cNvSpPr txBox="1"/>
          <p:nvPr/>
        </p:nvSpPr>
        <p:spPr>
          <a:xfrm>
            <a:off x="4696700" y="4566800"/>
            <a:ext cx="4321200" cy="45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u="sng">
                <a:solidFill>
                  <a:schemeClr val="lt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Exploring the Future Education Workforce: New Roles for An Expanding  Learning Ecosystem</a:t>
            </a:r>
            <a:r>
              <a:rPr lang="en" sz="1000">
                <a:solidFill>
                  <a:schemeClr val="lt1"/>
                </a:solidFill>
                <a:latin typeface="Open Sans"/>
                <a:ea typeface="Open Sans"/>
                <a:cs typeface="Open Sans"/>
                <a:sym typeface="Open Sans"/>
              </a:rPr>
              <a:t>, Knowledgeworks 2015</a:t>
            </a:r>
            <a:endParaRPr sz="1000">
              <a:solidFill>
                <a:schemeClr val="lt1"/>
              </a:solidFill>
              <a:latin typeface="Open Sans"/>
              <a:ea typeface="Open Sans"/>
              <a:cs typeface="Open Sans"/>
              <a:sym typeface="Open Sans"/>
            </a:endParaRPr>
          </a:p>
        </p:txBody>
      </p:sp>
      <p:sp>
        <p:nvSpPr>
          <p:cNvPr id="286" name="Google Shape;286;p38"/>
          <p:cNvSpPr/>
          <p:nvPr/>
        </p:nvSpPr>
        <p:spPr>
          <a:xfrm>
            <a:off x="2607000" y="2364550"/>
            <a:ext cx="1703700" cy="895800"/>
          </a:xfrm>
          <a:prstGeom prst="wedgeEllipseCallout">
            <a:avLst>
              <a:gd name="adj1" fmla="val -52069"/>
              <a:gd name="adj2" fmla="val 50534"/>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8"/>
          <p:cNvSpPr txBox="1"/>
          <p:nvPr/>
        </p:nvSpPr>
        <p:spPr>
          <a:xfrm>
            <a:off x="2864100" y="2458900"/>
            <a:ext cx="1189500" cy="70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EF6C00"/>
                </a:solidFill>
                <a:latin typeface="Open Sans"/>
                <a:ea typeface="Open Sans"/>
                <a:cs typeface="Open Sans"/>
                <a:sym typeface="Open Sans"/>
              </a:rPr>
              <a:t>Gig Economy</a:t>
            </a:r>
            <a:endParaRPr sz="1200">
              <a:solidFill>
                <a:srgbClr val="EF6C00"/>
              </a:solidFill>
              <a:latin typeface="Open Sans"/>
              <a:ea typeface="Open Sans"/>
              <a:cs typeface="Open Sans"/>
              <a:sym typeface="Open Sans"/>
            </a:endParaRPr>
          </a:p>
          <a:p>
            <a:pPr marL="0" lvl="0" indent="0" algn="ctr" rtl="0">
              <a:spcBef>
                <a:spcPts val="0"/>
              </a:spcBef>
              <a:spcAft>
                <a:spcPts val="0"/>
              </a:spcAft>
              <a:buNone/>
            </a:pPr>
            <a:r>
              <a:rPr lang="en" sz="1200">
                <a:solidFill>
                  <a:srgbClr val="EF6C00"/>
                </a:solidFill>
                <a:latin typeface="Open Sans"/>
                <a:ea typeface="Open Sans"/>
                <a:cs typeface="Open Sans"/>
                <a:sym typeface="Open Sans"/>
              </a:rPr>
              <a:t>Benefits?</a:t>
            </a:r>
            <a:endParaRPr sz="1200">
              <a:solidFill>
                <a:srgbClr val="EF6C00"/>
              </a:solidFill>
              <a:latin typeface="Open Sans"/>
              <a:ea typeface="Open Sans"/>
              <a:cs typeface="Open Sans"/>
              <a:sym typeface="Open Sans"/>
            </a:endParaRPr>
          </a:p>
        </p:txBody>
      </p:sp>
      <p:sp>
        <p:nvSpPr>
          <p:cNvPr id="288" name="Google Shape;288;p38"/>
          <p:cNvSpPr/>
          <p:nvPr/>
        </p:nvSpPr>
        <p:spPr>
          <a:xfrm>
            <a:off x="2491650" y="3553400"/>
            <a:ext cx="1934400" cy="1013400"/>
          </a:xfrm>
          <a:prstGeom prst="wedgeEllipseCallout">
            <a:avLst>
              <a:gd name="adj1" fmla="val -60691"/>
              <a:gd name="adj2" fmla="val -14575"/>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8"/>
          <p:cNvSpPr txBox="1"/>
          <p:nvPr/>
        </p:nvSpPr>
        <p:spPr>
          <a:xfrm>
            <a:off x="2707950" y="3706550"/>
            <a:ext cx="1501800" cy="70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EF6C00"/>
                </a:solidFill>
                <a:latin typeface="Open Sans"/>
                <a:ea typeface="Open Sans"/>
                <a:cs typeface="Open Sans"/>
                <a:sym typeface="Open Sans"/>
              </a:rPr>
              <a:t>Turnover &amp; Churn</a:t>
            </a:r>
            <a:endParaRPr sz="1200">
              <a:solidFill>
                <a:srgbClr val="EF6C00"/>
              </a:solidFill>
              <a:latin typeface="Open Sans"/>
              <a:ea typeface="Open Sans"/>
              <a:cs typeface="Open Sans"/>
              <a:sym typeface="Open Sans"/>
            </a:endParaRPr>
          </a:p>
          <a:p>
            <a:pPr marL="0" lvl="0" indent="0" algn="ctr" rtl="0">
              <a:spcBef>
                <a:spcPts val="0"/>
              </a:spcBef>
              <a:spcAft>
                <a:spcPts val="0"/>
              </a:spcAft>
              <a:buNone/>
            </a:pPr>
            <a:r>
              <a:rPr lang="en" sz="1200">
                <a:solidFill>
                  <a:srgbClr val="EF6C00"/>
                </a:solidFill>
                <a:latin typeface="Open Sans"/>
                <a:ea typeface="Open Sans"/>
                <a:cs typeface="Open Sans"/>
                <a:sym typeface="Open Sans"/>
              </a:rPr>
              <a:t>No Time to Build Lasting Relationships</a:t>
            </a:r>
            <a:endParaRPr sz="1200">
              <a:solidFill>
                <a:srgbClr val="EF6C00"/>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9"/>
          <p:cNvSpPr txBox="1">
            <a:spLocks noGrp="1"/>
          </p:cNvSpPr>
          <p:nvPr>
            <p:ph type="title"/>
          </p:nvPr>
        </p:nvSpPr>
        <p:spPr>
          <a:xfrm>
            <a:off x="311700" y="1660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Earning credit in your community. What are ELOs?</a:t>
            </a:r>
            <a:endParaRPr/>
          </a:p>
        </p:txBody>
      </p:sp>
      <p:sp>
        <p:nvSpPr>
          <p:cNvPr id="295" name="Google Shape;295;p39"/>
          <p:cNvSpPr txBox="1">
            <a:spLocks noGrp="1"/>
          </p:cNvSpPr>
          <p:nvPr>
            <p:ph type="body" idx="1"/>
          </p:nvPr>
        </p:nvSpPr>
        <p:spPr>
          <a:xfrm>
            <a:off x="311700" y="873450"/>
            <a:ext cx="8520600" cy="4012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u="sng">
                <a:solidFill>
                  <a:schemeClr val="hlink"/>
                </a:solidFill>
                <a:hlinkClick r:id="rId3"/>
              </a:rPr>
              <a:t>Guidelines for awarding ELO credit </a:t>
            </a:r>
            <a:r>
              <a:rPr lang="en" sz="1200" b="1">
                <a:solidFill>
                  <a:schemeClr val="dk1"/>
                </a:solidFill>
              </a:rPr>
              <a:t>(ELO=Extended-Expanded-Enhanced-Enriched Learning Opportunity)</a:t>
            </a:r>
            <a:endParaRPr sz="1200" b="1">
              <a:solidFill>
                <a:schemeClr val="dk1"/>
              </a:solidFill>
            </a:endParaRPr>
          </a:p>
          <a:p>
            <a:pPr marL="0" lvl="0" indent="0" algn="l" rtl="0">
              <a:lnSpc>
                <a:spcPct val="150000"/>
              </a:lnSpc>
              <a:spcBef>
                <a:spcPts val="900"/>
              </a:spcBef>
              <a:spcAft>
                <a:spcPts val="0"/>
              </a:spcAft>
              <a:buNone/>
            </a:pPr>
            <a:r>
              <a:rPr lang="en" sz="1200">
                <a:solidFill>
                  <a:srgbClr val="695D46"/>
                </a:solidFill>
              </a:rPr>
              <a:t>ELOs can provide credit in </a:t>
            </a:r>
            <a:r>
              <a:rPr lang="en" sz="1200">
                <a:solidFill>
                  <a:srgbClr val="EF6C00"/>
                </a:solidFill>
              </a:rPr>
              <a:t>any discipline</a:t>
            </a:r>
            <a:r>
              <a:rPr lang="en" sz="1200">
                <a:solidFill>
                  <a:srgbClr val="695D46"/>
                </a:solidFill>
              </a:rPr>
              <a:t>.  Flexible NH rules give school boards and districts permission to:</a:t>
            </a:r>
            <a:endParaRPr sz="1200">
              <a:solidFill>
                <a:srgbClr val="695D46"/>
              </a:solidFill>
            </a:endParaRPr>
          </a:p>
          <a:p>
            <a:pPr marL="457200" lvl="0" indent="-304800" algn="l" rtl="0">
              <a:lnSpc>
                <a:spcPct val="150000"/>
              </a:lnSpc>
              <a:spcBef>
                <a:spcPts val="1300"/>
              </a:spcBef>
              <a:spcAft>
                <a:spcPts val="0"/>
              </a:spcAft>
              <a:buClr>
                <a:srgbClr val="695D46"/>
              </a:buClr>
              <a:buSzPts val="1200"/>
              <a:buFont typeface="Open Sans"/>
              <a:buChar char="●"/>
            </a:pPr>
            <a:r>
              <a:rPr lang="en" sz="1200">
                <a:solidFill>
                  <a:srgbClr val="695D46"/>
                </a:solidFill>
              </a:rPr>
              <a:t>award quarter, half,  and/or full credit</a:t>
            </a:r>
            <a:endParaRPr sz="1200">
              <a:solidFill>
                <a:srgbClr val="695D46"/>
              </a:solidFill>
            </a:endParaRPr>
          </a:p>
          <a:p>
            <a:pPr marL="457200" lvl="0" indent="-304800" algn="l" rtl="0">
              <a:lnSpc>
                <a:spcPct val="150000"/>
              </a:lnSpc>
              <a:spcBef>
                <a:spcPts val="0"/>
              </a:spcBef>
              <a:spcAft>
                <a:spcPts val="0"/>
              </a:spcAft>
              <a:buClr>
                <a:srgbClr val="695D46"/>
              </a:buClr>
              <a:buSzPts val="1200"/>
              <a:buFont typeface="Open Sans"/>
              <a:buChar char="●"/>
            </a:pPr>
            <a:r>
              <a:rPr lang="en" sz="1200">
                <a:solidFill>
                  <a:srgbClr val="695D46"/>
                </a:solidFill>
              </a:rPr>
              <a:t>have interdisciplinary ELOs that provide </a:t>
            </a:r>
            <a:r>
              <a:rPr lang="en" sz="1200">
                <a:solidFill>
                  <a:srgbClr val="EF6C00"/>
                </a:solidFill>
              </a:rPr>
              <a:t>multiple credits in multiple content areas</a:t>
            </a:r>
            <a:endParaRPr sz="1200">
              <a:solidFill>
                <a:srgbClr val="EF6C00"/>
              </a:solidFill>
            </a:endParaRPr>
          </a:p>
          <a:p>
            <a:pPr marL="457200" lvl="0" indent="-304800" algn="l" rtl="0">
              <a:lnSpc>
                <a:spcPct val="150000"/>
              </a:lnSpc>
              <a:spcBef>
                <a:spcPts val="0"/>
              </a:spcBef>
              <a:spcAft>
                <a:spcPts val="0"/>
              </a:spcAft>
              <a:buClr>
                <a:srgbClr val="695D46"/>
              </a:buClr>
              <a:buSzPts val="1200"/>
              <a:buFont typeface="Open Sans"/>
              <a:buChar char="●"/>
            </a:pPr>
            <a:r>
              <a:rPr lang="en" sz="1200">
                <a:solidFill>
                  <a:srgbClr val="695D46"/>
                </a:solidFill>
              </a:rPr>
              <a:t>introduce ELOs as a way of </a:t>
            </a:r>
            <a:r>
              <a:rPr lang="en" sz="1200">
                <a:solidFill>
                  <a:srgbClr val="EF6C00"/>
                </a:solidFill>
              </a:rPr>
              <a:t>expanding electives</a:t>
            </a:r>
            <a:r>
              <a:rPr lang="en" sz="1200">
                <a:solidFill>
                  <a:srgbClr val="695D46"/>
                </a:solidFill>
              </a:rPr>
              <a:t>, and later shift into offering </a:t>
            </a:r>
            <a:r>
              <a:rPr lang="en" sz="1200">
                <a:solidFill>
                  <a:srgbClr val="EF6C00"/>
                </a:solidFill>
              </a:rPr>
              <a:t>core credit</a:t>
            </a:r>
            <a:r>
              <a:rPr lang="en" sz="1200">
                <a:solidFill>
                  <a:srgbClr val="695D46"/>
                </a:solidFill>
              </a:rPr>
              <a:t> as well</a:t>
            </a:r>
            <a:endParaRPr sz="1200">
              <a:solidFill>
                <a:srgbClr val="695D46"/>
              </a:solidFill>
            </a:endParaRPr>
          </a:p>
          <a:p>
            <a:pPr marL="457200" lvl="0" indent="-304800" algn="l" rtl="0">
              <a:lnSpc>
                <a:spcPct val="150000"/>
              </a:lnSpc>
              <a:spcBef>
                <a:spcPts val="0"/>
              </a:spcBef>
              <a:spcAft>
                <a:spcPts val="0"/>
              </a:spcAft>
              <a:buClr>
                <a:srgbClr val="695D46"/>
              </a:buClr>
              <a:buSzPts val="1200"/>
              <a:buFont typeface="Open Sans"/>
              <a:buChar char="●"/>
            </a:pPr>
            <a:r>
              <a:rPr lang="en" sz="1200">
                <a:solidFill>
                  <a:srgbClr val="695D46"/>
                </a:solidFill>
              </a:rPr>
              <a:t>link duration of ELOs to </a:t>
            </a:r>
            <a:r>
              <a:rPr lang="en" sz="1200">
                <a:solidFill>
                  <a:srgbClr val="EF6C00"/>
                </a:solidFill>
              </a:rPr>
              <a:t>mastery of competencies</a:t>
            </a:r>
            <a:r>
              <a:rPr lang="en" sz="1200">
                <a:solidFill>
                  <a:srgbClr val="695D46"/>
                </a:solidFill>
              </a:rPr>
              <a:t> rather that semester or quarter end dates</a:t>
            </a:r>
            <a:endParaRPr sz="1200">
              <a:solidFill>
                <a:srgbClr val="695D46"/>
              </a:solidFill>
            </a:endParaRPr>
          </a:p>
          <a:p>
            <a:pPr marL="0" lvl="0" indent="0" algn="l" rtl="0">
              <a:lnSpc>
                <a:spcPct val="150000"/>
              </a:lnSpc>
              <a:spcBef>
                <a:spcPts val="1100"/>
              </a:spcBef>
              <a:spcAft>
                <a:spcPts val="0"/>
              </a:spcAft>
              <a:buNone/>
            </a:pPr>
            <a:r>
              <a:rPr lang="en" sz="1200">
                <a:solidFill>
                  <a:srgbClr val="695D46"/>
                </a:solidFill>
              </a:rPr>
              <a:t>Under the state’s Extended Learning Opportunity Program, students in the </a:t>
            </a:r>
            <a:r>
              <a:rPr lang="en" sz="1200" u="sng">
                <a:solidFill>
                  <a:schemeClr val="hlink"/>
                </a:solidFill>
                <a:hlinkClick r:id="rId4"/>
              </a:rPr>
              <a:t>Manchester School District</a:t>
            </a:r>
            <a:r>
              <a:rPr lang="en" sz="1200">
                <a:solidFill>
                  <a:srgbClr val="695D46"/>
                </a:solidFill>
              </a:rPr>
              <a:t> could earn school credit for any of the following:</a:t>
            </a:r>
            <a:endParaRPr sz="1200">
              <a:solidFill>
                <a:srgbClr val="695D46"/>
              </a:solidFill>
            </a:endParaRPr>
          </a:p>
          <a:p>
            <a:pPr marL="457200" lvl="0" indent="-304800" algn="l" rtl="0">
              <a:lnSpc>
                <a:spcPct val="150000"/>
              </a:lnSpc>
              <a:spcBef>
                <a:spcPts val="0"/>
              </a:spcBef>
              <a:spcAft>
                <a:spcPts val="0"/>
              </a:spcAft>
              <a:buClr>
                <a:srgbClr val="695D46"/>
              </a:buClr>
              <a:buSzPts val="1200"/>
              <a:buChar char="●"/>
            </a:pPr>
            <a:r>
              <a:rPr lang="en" sz="1200">
                <a:solidFill>
                  <a:srgbClr val="695D46"/>
                </a:solidFill>
              </a:rPr>
              <a:t>Volunteering with the school district’s “IT” support team.</a:t>
            </a:r>
            <a:endParaRPr sz="1200">
              <a:solidFill>
                <a:srgbClr val="695D46"/>
              </a:solidFill>
            </a:endParaRPr>
          </a:p>
          <a:p>
            <a:pPr marL="457200" lvl="0" indent="-304800" algn="l" rtl="0">
              <a:lnSpc>
                <a:spcPct val="150000"/>
              </a:lnSpc>
              <a:spcBef>
                <a:spcPts val="0"/>
              </a:spcBef>
              <a:spcAft>
                <a:spcPts val="0"/>
              </a:spcAft>
              <a:buClr>
                <a:srgbClr val="695D46"/>
              </a:buClr>
              <a:buSzPts val="1200"/>
              <a:buChar char="●"/>
            </a:pPr>
            <a:r>
              <a:rPr lang="en" sz="1200">
                <a:solidFill>
                  <a:srgbClr val="695D46"/>
                </a:solidFill>
              </a:rPr>
              <a:t>Working at an after-school job.</a:t>
            </a:r>
            <a:endParaRPr sz="1200">
              <a:solidFill>
                <a:srgbClr val="695D46"/>
              </a:solidFill>
            </a:endParaRPr>
          </a:p>
          <a:p>
            <a:pPr marL="457200" lvl="0" indent="-304800" algn="l" rtl="0">
              <a:lnSpc>
                <a:spcPct val="150000"/>
              </a:lnSpc>
              <a:spcBef>
                <a:spcPts val="0"/>
              </a:spcBef>
              <a:spcAft>
                <a:spcPts val="0"/>
              </a:spcAft>
              <a:buClr>
                <a:srgbClr val="695D46"/>
              </a:buClr>
              <a:buSzPts val="1200"/>
              <a:buChar char="●"/>
            </a:pPr>
            <a:r>
              <a:rPr lang="en" sz="1200">
                <a:solidFill>
                  <a:srgbClr val="695D46"/>
                </a:solidFill>
              </a:rPr>
              <a:t>Going to a rock-climbing gym.</a:t>
            </a:r>
            <a:endParaRPr sz="1200">
              <a:solidFill>
                <a:srgbClr val="695D46"/>
              </a:solidFill>
            </a:endParaRPr>
          </a:p>
          <a:p>
            <a:pPr marL="457200" lvl="0" indent="-304800" algn="l" rtl="0">
              <a:lnSpc>
                <a:spcPct val="150000"/>
              </a:lnSpc>
              <a:spcBef>
                <a:spcPts val="0"/>
              </a:spcBef>
              <a:spcAft>
                <a:spcPts val="0"/>
              </a:spcAft>
              <a:buClr>
                <a:srgbClr val="695D46"/>
              </a:buClr>
              <a:buSzPts val="1200"/>
              <a:buChar char="●"/>
            </a:pPr>
            <a:r>
              <a:rPr lang="en" sz="1200">
                <a:solidFill>
                  <a:srgbClr val="695D46"/>
                </a:solidFill>
              </a:rPr>
              <a:t>Travel during summer vacation.</a:t>
            </a:r>
            <a:endParaRPr sz="1200">
              <a:solidFill>
                <a:srgbClr val="695D46"/>
              </a:solidFill>
            </a:endParaRPr>
          </a:p>
          <a:p>
            <a:pPr marL="457200" lvl="0" indent="-304800" algn="l" rtl="0">
              <a:lnSpc>
                <a:spcPct val="150000"/>
              </a:lnSpc>
              <a:spcBef>
                <a:spcPts val="0"/>
              </a:spcBef>
              <a:spcAft>
                <a:spcPts val="0"/>
              </a:spcAft>
              <a:buClr>
                <a:srgbClr val="695D46"/>
              </a:buClr>
              <a:buSzPts val="1200"/>
              <a:buChar char="●"/>
            </a:pPr>
            <a:r>
              <a:rPr lang="en" sz="1200">
                <a:solidFill>
                  <a:srgbClr val="695D46"/>
                </a:solidFill>
              </a:rPr>
              <a:t>Giving swim lessons.</a:t>
            </a:r>
            <a:endParaRPr sz="1200">
              <a:solidFill>
                <a:srgbClr val="695D46"/>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0" descr="Credit Flex 1.jpg"/>
          <p:cNvPicPr preferRelativeResize="0"/>
          <p:nvPr/>
        </p:nvPicPr>
        <p:blipFill rotWithShape="1">
          <a:blip r:embed="rId3">
            <a:alphaModFix/>
          </a:blip>
          <a:srcRect r="12945"/>
          <a:stretch/>
        </p:blipFill>
        <p:spPr>
          <a:xfrm>
            <a:off x="152400" y="152400"/>
            <a:ext cx="2903151" cy="2518326"/>
          </a:xfrm>
          <a:prstGeom prst="rect">
            <a:avLst/>
          </a:prstGeom>
          <a:noFill/>
          <a:ln>
            <a:noFill/>
          </a:ln>
        </p:spPr>
      </p:pic>
      <p:pic>
        <p:nvPicPr>
          <p:cNvPr id="301" name="Google Shape;301;p40" descr="Credit Flex 2.jpg"/>
          <p:cNvPicPr preferRelativeResize="0"/>
          <p:nvPr/>
        </p:nvPicPr>
        <p:blipFill>
          <a:blip r:embed="rId4">
            <a:alphaModFix/>
          </a:blip>
          <a:stretch>
            <a:fillRect/>
          </a:stretch>
        </p:blipFill>
        <p:spPr>
          <a:xfrm>
            <a:off x="3312425" y="1010700"/>
            <a:ext cx="3488051" cy="2591675"/>
          </a:xfrm>
          <a:prstGeom prst="rect">
            <a:avLst/>
          </a:prstGeom>
          <a:noFill/>
          <a:ln>
            <a:noFill/>
          </a:ln>
        </p:spPr>
      </p:pic>
      <p:pic>
        <p:nvPicPr>
          <p:cNvPr id="302" name="Google Shape;302;p40" descr="Credit Flex 3.jpg"/>
          <p:cNvPicPr preferRelativeResize="0"/>
          <p:nvPr/>
        </p:nvPicPr>
        <p:blipFill>
          <a:blip r:embed="rId5">
            <a:alphaModFix/>
          </a:blip>
          <a:stretch>
            <a:fillRect/>
          </a:stretch>
        </p:blipFill>
        <p:spPr>
          <a:xfrm>
            <a:off x="152400" y="2823126"/>
            <a:ext cx="2903152" cy="2167973"/>
          </a:xfrm>
          <a:prstGeom prst="rect">
            <a:avLst/>
          </a:prstGeom>
          <a:noFill/>
          <a:ln>
            <a:noFill/>
          </a:ln>
        </p:spPr>
      </p:pic>
      <p:sp>
        <p:nvSpPr>
          <p:cNvPr id="303" name="Google Shape;303;p40"/>
          <p:cNvSpPr txBox="1"/>
          <p:nvPr/>
        </p:nvSpPr>
        <p:spPr>
          <a:xfrm>
            <a:off x="3312425" y="152400"/>
            <a:ext cx="5575500" cy="69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u="sng">
                <a:solidFill>
                  <a:schemeClr val="hlink"/>
                </a:solidFill>
                <a:latin typeface="PT Sans Narrow"/>
                <a:ea typeface="PT Sans Narrow"/>
                <a:cs typeface="PT Sans Narrow"/>
                <a:sym typeface="PT Sans Narrow"/>
                <a:hlinkClick r:id="rId6"/>
              </a:rPr>
              <a:t>Ohio Credit Flexibility Legislation</a:t>
            </a:r>
            <a:endParaRPr sz="3000" b="1">
              <a:solidFill>
                <a:srgbClr val="EF6C00"/>
              </a:solidFill>
              <a:latin typeface="PT Sans Narrow"/>
              <a:ea typeface="PT Sans Narrow"/>
              <a:cs typeface="PT Sans Narrow"/>
              <a:sym typeface="PT Sans Narrow"/>
            </a:endParaRPr>
          </a:p>
        </p:txBody>
      </p:sp>
      <p:pic>
        <p:nvPicPr>
          <p:cNvPr id="304" name="Google Shape;304;p40" descr="Credit Flex 4.png"/>
          <p:cNvPicPr preferRelativeResize="0"/>
          <p:nvPr/>
        </p:nvPicPr>
        <p:blipFill>
          <a:blip r:embed="rId7">
            <a:alphaModFix/>
          </a:blip>
          <a:stretch>
            <a:fillRect/>
          </a:stretch>
        </p:blipFill>
        <p:spPr>
          <a:xfrm>
            <a:off x="5915000" y="2823125"/>
            <a:ext cx="2819376" cy="2100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1" descr="Hackable High School.jpg">
            <a:hlinkClick r:id="rId3"/>
          </p:cNvPr>
          <p:cNvPicPr preferRelativeResize="0"/>
          <p:nvPr/>
        </p:nvPicPr>
        <p:blipFill>
          <a:blip r:embed="rId4">
            <a:alphaModFix/>
          </a:blip>
          <a:stretch>
            <a:fillRect/>
          </a:stretch>
        </p:blipFill>
        <p:spPr>
          <a:xfrm>
            <a:off x="152400" y="304800"/>
            <a:ext cx="8839203" cy="4621976"/>
          </a:xfrm>
          <a:prstGeom prst="rect">
            <a:avLst/>
          </a:prstGeom>
          <a:noFill/>
          <a:ln>
            <a:noFill/>
          </a:ln>
        </p:spPr>
      </p:pic>
      <p:sp>
        <p:nvSpPr>
          <p:cNvPr id="310" name="Google Shape;310;p41"/>
          <p:cNvSpPr txBox="1"/>
          <p:nvPr/>
        </p:nvSpPr>
        <p:spPr>
          <a:xfrm>
            <a:off x="3106675" y="2119125"/>
            <a:ext cx="72000" cy="12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p:nvPr/>
        </p:nvSpPr>
        <p:spPr>
          <a:xfrm>
            <a:off x="680125" y="357650"/>
            <a:ext cx="7641000" cy="136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EF6C00"/>
                </a:solidFill>
                <a:latin typeface="PT Sans Narrow"/>
                <a:ea typeface="PT Sans Narrow"/>
                <a:cs typeface="PT Sans Narrow"/>
                <a:sym typeface="PT Sans Narrow"/>
              </a:rPr>
              <a:t>Use a critical lense to examine the role of technology in today’s classroom.</a:t>
            </a:r>
            <a:endParaRPr sz="3600" b="1">
              <a:solidFill>
                <a:srgbClr val="EF6C00"/>
              </a:solidFill>
              <a:latin typeface="PT Sans Narrow"/>
              <a:ea typeface="PT Sans Narrow"/>
              <a:cs typeface="PT Sans Narrow"/>
              <a:sym typeface="PT Sans Narrow"/>
            </a:endParaRPr>
          </a:p>
        </p:txBody>
      </p:sp>
      <p:sp>
        <p:nvSpPr>
          <p:cNvPr id="79" name="Google Shape;79;p15"/>
          <p:cNvSpPr txBox="1"/>
          <p:nvPr/>
        </p:nvSpPr>
        <p:spPr>
          <a:xfrm>
            <a:off x="457200" y="1953675"/>
            <a:ext cx="8229600" cy="234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1800">
                <a:solidFill>
                  <a:schemeClr val="dk2"/>
                </a:solidFill>
                <a:latin typeface="Open Sans"/>
                <a:ea typeface="Open Sans"/>
                <a:cs typeface="Open Sans"/>
                <a:sym typeface="Open Sans"/>
              </a:rPr>
              <a:t>Are our schools being digitally colonized?</a:t>
            </a: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r>
              <a:rPr lang="en" sz="1800">
                <a:solidFill>
                  <a:schemeClr val="dk2"/>
                </a:solidFill>
                <a:latin typeface="Open Sans"/>
                <a:ea typeface="Open Sans"/>
                <a:cs typeface="Open Sans"/>
                <a:sym typeface="Open Sans"/>
              </a:rPr>
              <a:t>Who created these technologies? Gates, Zuckerberg, Thiel, Hastings….</a:t>
            </a: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r>
              <a:rPr lang="en" sz="1800">
                <a:solidFill>
                  <a:schemeClr val="dk2"/>
                </a:solidFill>
                <a:latin typeface="Open Sans"/>
                <a:ea typeface="Open Sans"/>
                <a:cs typeface="Open Sans"/>
                <a:sym typeface="Open Sans"/>
              </a:rPr>
              <a:t>Ultimately, whose interests are served by school redesign for a digital age?</a:t>
            </a: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r>
              <a:rPr lang="en" sz="1800">
                <a:solidFill>
                  <a:schemeClr val="dk2"/>
                </a:solidFill>
                <a:latin typeface="Open Sans"/>
                <a:ea typeface="Open Sans"/>
                <a:cs typeface="Open Sans"/>
                <a:sym typeface="Open Sans"/>
              </a:rPr>
              <a:t>Do “free” ed-tech tools perpetuate power imbalances?</a:t>
            </a: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r>
              <a:rPr lang="en" sz="1800">
                <a:solidFill>
                  <a:schemeClr val="dk2"/>
                </a:solidFill>
                <a:latin typeface="Open Sans"/>
                <a:ea typeface="Open Sans"/>
                <a:cs typeface="Open Sans"/>
                <a:sym typeface="Open Sans"/>
              </a:rPr>
              <a:t>Do they offer children and teachers freedom or subjugation?</a:t>
            </a: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endParaRPr sz="1800">
              <a:solidFill>
                <a:schemeClr val="dk2"/>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2" descr="Cities of LRNG.jpg">
            <a:hlinkClick r:id="rId3"/>
          </p:cNvPr>
          <p:cNvPicPr preferRelativeResize="0"/>
          <p:nvPr/>
        </p:nvPicPr>
        <p:blipFill rotWithShape="1">
          <a:blip r:embed="rId4">
            <a:alphaModFix/>
          </a:blip>
          <a:srcRect l="2207" r="3443" b="8609"/>
          <a:stretch/>
        </p:blipFill>
        <p:spPr>
          <a:xfrm>
            <a:off x="133725" y="111250"/>
            <a:ext cx="5400675" cy="2850801"/>
          </a:xfrm>
          <a:prstGeom prst="rect">
            <a:avLst/>
          </a:prstGeom>
          <a:noFill/>
          <a:ln>
            <a:noFill/>
          </a:ln>
        </p:spPr>
      </p:pic>
      <p:pic>
        <p:nvPicPr>
          <p:cNvPr id="316" name="Google Shape;316;p42" descr="MacArthur Digital Learning.jpg">
            <a:hlinkClick r:id="rId5"/>
          </p:cNvPr>
          <p:cNvPicPr preferRelativeResize="0"/>
          <p:nvPr/>
        </p:nvPicPr>
        <p:blipFill>
          <a:blip r:embed="rId6">
            <a:alphaModFix/>
          </a:blip>
          <a:stretch>
            <a:fillRect/>
          </a:stretch>
        </p:blipFill>
        <p:spPr>
          <a:xfrm>
            <a:off x="4605100" y="2304300"/>
            <a:ext cx="4128574" cy="2729051"/>
          </a:xfrm>
          <a:prstGeom prst="rect">
            <a:avLst/>
          </a:prstGeom>
          <a:noFill/>
          <a:ln>
            <a:noFill/>
          </a:ln>
        </p:spPr>
      </p:pic>
      <p:pic>
        <p:nvPicPr>
          <p:cNvPr id="317" name="Google Shape;317;p42" descr="Digital Badging.png">
            <a:hlinkClick r:id="rId7"/>
          </p:cNvPr>
          <p:cNvPicPr preferRelativeResize="0"/>
          <p:nvPr/>
        </p:nvPicPr>
        <p:blipFill>
          <a:blip r:embed="rId8">
            <a:alphaModFix/>
          </a:blip>
          <a:stretch>
            <a:fillRect/>
          </a:stretch>
        </p:blipFill>
        <p:spPr>
          <a:xfrm>
            <a:off x="337575" y="2662450"/>
            <a:ext cx="3266637" cy="2370899"/>
          </a:xfrm>
          <a:prstGeom prst="rect">
            <a:avLst/>
          </a:prstGeom>
          <a:noFill/>
          <a:ln>
            <a:noFill/>
          </a:ln>
        </p:spPr>
      </p:pic>
      <p:cxnSp>
        <p:nvCxnSpPr>
          <p:cNvPr id="318" name="Google Shape;318;p42"/>
          <p:cNvCxnSpPr/>
          <p:nvPr/>
        </p:nvCxnSpPr>
        <p:spPr>
          <a:xfrm flipH="1">
            <a:off x="5030500" y="1038975"/>
            <a:ext cx="977100" cy="298200"/>
          </a:xfrm>
          <a:prstGeom prst="straightConnector1">
            <a:avLst/>
          </a:prstGeom>
          <a:noFill/>
          <a:ln w="38100" cap="flat" cmpd="sng">
            <a:solidFill>
              <a:schemeClr val="accent1"/>
            </a:solidFill>
            <a:prstDash val="solid"/>
            <a:round/>
            <a:headEnd type="none" w="med" len="med"/>
            <a:tailEnd type="triangle" w="med" len="med"/>
          </a:ln>
        </p:spPr>
      </p:cxnSp>
      <p:sp>
        <p:nvSpPr>
          <p:cNvPr id="319" name="Google Shape;319;p42"/>
          <p:cNvSpPr txBox="1"/>
          <p:nvPr/>
        </p:nvSpPr>
        <p:spPr>
          <a:xfrm>
            <a:off x="6182475" y="298325"/>
            <a:ext cx="2684700" cy="17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1"/>
                </a:solidFill>
                <a:latin typeface="PT Sans Narrow"/>
                <a:ea typeface="PT Sans Narrow"/>
                <a:cs typeface="PT Sans Narrow"/>
                <a:sym typeface="PT Sans Narrow"/>
              </a:rPr>
              <a:t>What’s happening in Philadelphia?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3"/>
          <p:cNvSpPr txBox="1"/>
          <p:nvPr/>
        </p:nvSpPr>
        <p:spPr>
          <a:xfrm>
            <a:off x="0" y="0"/>
            <a:ext cx="9052500" cy="233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accent1"/>
                </a:solidFill>
                <a:latin typeface="PT Sans Narrow"/>
                <a:ea typeface="PT Sans Narrow"/>
                <a:cs typeface="PT Sans Narrow"/>
                <a:sym typeface="PT Sans Narrow"/>
              </a:rPr>
              <a:t>DeVos * Vouchers * Value Schools</a:t>
            </a:r>
            <a:endParaRPr sz="3600" b="1">
              <a:solidFill>
                <a:schemeClr val="accent1"/>
              </a:solidFill>
              <a:latin typeface="PT Sans Narrow"/>
              <a:ea typeface="PT Sans Narrow"/>
              <a:cs typeface="PT Sans Narrow"/>
              <a:sym typeface="PT Sans Narrow"/>
            </a:endParaRPr>
          </a:p>
          <a:p>
            <a:pPr marL="0" lvl="0" indent="0" algn="ctr" rtl="0">
              <a:spcBef>
                <a:spcPts val="0"/>
              </a:spcBef>
              <a:spcAft>
                <a:spcPts val="0"/>
              </a:spcAft>
              <a:buNone/>
            </a:pPr>
            <a:r>
              <a:rPr lang="en" sz="3600" b="1">
                <a:solidFill>
                  <a:schemeClr val="accent1"/>
                </a:solidFill>
                <a:latin typeface="PT Sans Narrow"/>
                <a:ea typeface="PT Sans Narrow"/>
                <a:cs typeface="PT Sans Narrow"/>
                <a:sym typeface="PT Sans Narrow"/>
              </a:rPr>
              <a:t>Education Savings Accounts *Arizona Debit Cards </a:t>
            </a:r>
            <a:r>
              <a:rPr lang="en" sz="3600" b="1" u="sng">
                <a:solidFill>
                  <a:schemeClr val="hlink"/>
                </a:solidFill>
                <a:latin typeface="PT Sans Narrow"/>
                <a:ea typeface="PT Sans Narrow"/>
                <a:cs typeface="PT Sans Narrow"/>
                <a:sym typeface="PT Sans Narrow"/>
                <a:hlinkClick r:id="rId3"/>
              </a:rPr>
              <a:t>Blockchain/Bitcoin</a:t>
            </a:r>
            <a:endParaRPr sz="3600" b="1">
              <a:solidFill>
                <a:schemeClr val="accent1"/>
              </a:solidFill>
              <a:latin typeface="PT Sans Narrow"/>
              <a:ea typeface="PT Sans Narrow"/>
              <a:cs typeface="PT Sans Narrow"/>
              <a:sym typeface="PT Sans Narrow"/>
            </a:endParaRPr>
          </a:p>
        </p:txBody>
      </p:sp>
      <p:pic>
        <p:nvPicPr>
          <p:cNvPr id="325" name="Google Shape;325;p43" descr="Blockchain.png"/>
          <p:cNvPicPr preferRelativeResize="0"/>
          <p:nvPr/>
        </p:nvPicPr>
        <p:blipFill>
          <a:blip r:embed="rId4">
            <a:alphaModFix/>
          </a:blip>
          <a:stretch>
            <a:fillRect/>
          </a:stretch>
        </p:blipFill>
        <p:spPr>
          <a:xfrm>
            <a:off x="2233625" y="2415575"/>
            <a:ext cx="4215021" cy="2503499"/>
          </a:xfrm>
          <a:prstGeom prst="rect">
            <a:avLst/>
          </a:prstGeom>
          <a:noFill/>
          <a:ln>
            <a:noFill/>
          </a:ln>
        </p:spPr>
      </p:pic>
      <p:sp>
        <p:nvSpPr>
          <p:cNvPr id="326" name="Google Shape;326;p43"/>
          <p:cNvSpPr txBox="1"/>
          <p:nvPr/>
        </p:nvSpPr>
        <p:spPr>
          <a:xfrm>
            <a:off x="102875" y="2479175"/>
            <a:ext cx="2088300" cy="119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695D46"/>
                </a:solidFill>
                <a:latin typeface="Open Sans"/>
                <a:ea typeface="Open Sans"/>
                <a:cs typeface="Open Sans"/>
                <a:sym typeface="Open Sans"/>
              </a:rPr>
              <a:t>Credential Verification</a:t>
            </a:r>
            <a:endParaRPr>
              <a:solidFill>
                <a:srgbClr val="695D46"/>
              </a:solidFill>
              <a:latin typeface="Open Sans"/>
              <a:ea typeface="Open Sans"/>
              <a:cs typeface="Open Sans"/>
              <a:sym typeface="Open Sans"/>
            </a:endParaRPr>
          </a:p>
          <a:p>
            <a:pPr marL="0" lvl="0" indent="0" algn="r" rtl="0">
              <a:spcBef>
                <a:spcPts val="0"/>
              </a:spcBef>
              <a:spcAft>
                <a:spcPts val="0"/>
              </a:spcAft>
              <a:buNone/>
            </a:pPr>
            <a:endParaRPr>
              <a:solidFill>
                <a:srgbClr val="695D46"/>
              </a:solidFill>
              <a:latin typeface="Open Sans"/>
              <a:ea typeface="Open Sans"/>
              <a:cs typeface="Open Sans"/>
              <a:sym typeface="Open Sans"/>
            </a:endParaRPr>
          </a:p>
          <a:p>
            <a:pPr marL="0" lvl="0" indent="0" algn="r" rtl="0">
              <a:spcBef>
                <a:spcPts val="0"/>
              </a:spcBef>
              <a:spcAft>
                <a:spcPts val="0"/>
              </a:spcAft>
              <a:buNone/>
            </a:pPr>
            <a:r>
              <a:rPr lang="en">
                <a:solidFill>
                  <a:srgbClr val="695D46"/>
                </a:solidFill>
                <a:latin typeface="Open Sans"/>
                <a:ea typeface="Open Sans"/>
                <a:cs typeface="Open Sans"/>
                <a:sym typeface="Open Sans"/>
              </a:rPr>
              <a:t>E-Portfolio of Badges/Skills</a:t>
            </a:r>
            <a:endParaRPr>
              <a:solidFill>
                <a:srgbClr val="695D46"/>
              </a:solidFill>
              <a:latin typeface="Open Sans"/>
              <a:ea typeface="Open Sans"/>
              <a:cs typeface="Open Sans"/>
              <a:sym typeface="Open Sans"/>
            </a:endParaRPr>
          </a:p>
        </p:txBody>
      </p:sp>
      <p:sp>
        <p:nvSpPr>
          <p:cNvPr id="327" name="Google Shape;327;p43"/>
          <p:cNvSpPr txBox="1"/>
          <p:nvPr/>
        </p:nvSpPr>
        <p:spPr>
          <a:xfrm>
            <a:off x="6573400" y="2415575"/>
            <a:ext cx="2478900" cy="25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95D46"/>
                </a:solidFill>
                <a:latin typeface="Open Sans"/>
                <a:ea typeface="Open Sans"/>
                <a:cs typeface="Open Sans"/>
                <a:sym typeface="Open Sans"/>
              </a:rPr>
              <a:t>Virtual Wallets</a:t>
            </a:r>
            <a:endParaRPr>
              <a:solidFill>
                <a:srgbClr val="695D46"/>
              </a:solidFill>
              <a:latin typeface="Open Sans"/>
              <a:ea typeface="Open Sans"/>
              <a:cs typeface="Open Sans"/>
              <a:sym typeface="Open Sans"/>
            </a:endParaRPr>
          </a:p>
          <a:p>
            <a:pPr marL="0" lvl="0" indent="0" algn="l" rtl="0">
              <a:spcBef>
                <a:spcPts val="0"/>
              </a:spcBef>
              <a:spcAft>
                <a:spcPts val="0"/>
              </a:spcAft>
              <a:buNone/>
            </a:pPr>
            <a:endParaRPr>
              <a:solidFill>
                <a:srgbClr val="695D46"/>
              </a:solidFill>
              <a:latin typeface="Open Sans"/>
              <a:ea typeface="Open Sans"/>
              <a:cs typeface="Open Sans"/>
              <a:sym typeface="Open Sans"/>
            </a:endParaRPr>
          </a:p>
          <a:p>
            <a:pPr marL="0" lvl="0" indent="0" algn="l" rtl="0">
              <a:spcBef>
                <a:spcPts val="0"/>
              </a:spcBef>
              <a:spcAft>
                <a:spcPts val="0"/>
              </a:spcAft>
              <a:buNone/>
            </a:pPr>
            <a:r>
              <a:rPr lang="en">
                <a:solidFill>
                  <a:srgbClr val="695D46"/>
                </a:solidFill>
                <a:latin typeface="Open Sans"/>
                <a:ea typeface="Open Sans"/>
                <a:cs typeface="Open Sans"/>
                <a:sym typeface="Open Sans"/>
              </a:rPr>
              <a:t>Separate Payments</a:t>
            </a:r>
            <a:endParaRPr>
              <a:solidFill>
                <a:srgbClr val="695D46"/>
              </a:solidFill>
              <a:latin typeface="Open Sans"/>
              <a:ea typeface="Open Sans"/>
              <a:cs typeface="Open Sans"/>
              <a:sym typeface="Open Sans"/>
            </a:endParaRPr>
          </a:p>
          <a:p>
            <a:pPr marL="0" lvl="0" indent="0" algn="l" rtl="0">
              <a:spcBef>
                <a:spcPts val="0"/>
              </a:spcBef>
              <a:spcAft>
                <a:spcPts val="0"/>
              </a:spcAft>
              <a:buNone/>
            </a:pPr>
            <a:endParaRPr>
              <a:solidFill>
                <a:srgbClr val="695D46"/>
              </a:solidFill>
              <a:latin typeface="Open Sans"/>
              <a:ea typeface="Open Sans"/>
              <a:cs typeface="Open Sans"/>
              <a:sym typeface="Open Sans"/>
            </a:endParaRPr>
          </a:p>
          <a:p>
            <a:pPr marL="0" lvl="0" indent="0" algn="l" rtl="0">
              <a:spcBef>
                <a:spcPts val="0"/>
              </a:spcBef>
              <a:spcAft>
                <a:spcPts val="0"/>
              </a:spcAft>
              <a:buNone/>
            </a:pPr>
            <a:r>
              <a:rPr lang="en">
                <a:solidFill>
                  <a:srgbClr val="695D46"/>
                </a:solidFill>
                <a:latin typeface="Open Sans"/>
                <a:ea typeface="Open Sans"/>
                <a:cs typeface="Open Sans"/>
                <a:sym typeface="Open Sans"/>
              </a:rPr>
              <a:t>Multiple Transactions</a:t>
            </a:r>
            <a:endParaRPr>
              <a:solidFill>
                <a:srgbClr val="695D46"/>
              </a:solidFill>
              <a:latin typeface="Open Sans"/>
              <a:ea typeface="Open Sans"/>
              <a:cs typeface="Open Sans"/>
              <a:sym typeface="Open Sans"/>
            </a:endParaRPr>
          </a:p>
          <a:p>
            <a:pPr marL="0" lvl="0" indent="0" algn="l" rtl="0">
              <a:spcBef>
                <a:spcPts val="0"/>
              </a:spcBef>
              <a:spcAft>
                <a:spcPts val="0"/>
              </a:spcAft>
              <a:buNone/>
            </a:pPr>
            <a:endParaRPr>
              <a:solidFill>
                <a:srgbClr val="695D46"/>
              </a:solidFill>
              <a:latin typeface="Open Sans"/>
              <a:ea typeface="Open Sans"/>
              <a:cs typeface="Open Sans"/>
              <a:sym typeface="Open Sans"/>
            </a:endParaRPr>
          </a:p>
          <a:p>
            <a:pPr marL="0" lvl="0" indent="0" algn="l" rtl="0">
              <a:spcBef>
                <a:spcPts val="0"/>
              </a:spcBef>
              <a:spcAft>
                <a:spcPts val="0"/>
              </a:spcAft>
              <a:buNone/>
            </a:pPr>
            <a:r>
              <a:rPr lang="en">
                <a:solidFill>
                  <a:srgbClr val="695D46"/>
                </a:solidFill>
                <a:latin typeface="Open Sans"/>
                <a:ea typeface="Open Sans"/>
                <a:cs typeface="Open Sans"/>
                <a:sym typeface="Open Sans"/>
              </a:rPr>
              <a:t>Smart Contracts</a:t>
            </a:r>
            <a:endParaRPr>
              <a:solidFill>
                <a:srgbClr val="695D46"/>
              </a:solidFill>
              <a:latin typeface="Open Sans"/>
              <a:ea typeface="Open Sans"/>
              <a:cs typeface="Open Sans"/>
              <a:sym typeface="Open Sans"/>
            </a:endParaRPr>
          </a:p>
          <a:p>
            <a:pPr marL="0" lvl="0" indent="0" algn="l" rtl="0">
              <a:spcBef>
                <a:spcPts val="0"/>
              </a:spcBef>
              <a:spcAft>
                <a:spcPts val="0"/>
              </a:spcAft>
              <a:buNone/>
            </a:pPr>
            <a:endParaRPr>
              <a:solidFill>
                <a:srgbClr val="695D46"/>
              </a:solidFill>
              <a:latin typeface="Open Sans"/>
              <a:ea typeface="Open Sans"/>
              <a:cs typeface="Open Sans"/>
              <a:sym typeface="Open Sans"/>
            </a:endParaRPr>
          </a:p>
          <a:p>
            <a:pPr marL="0" lvl="0" indent="0" algn="l" rtl="0">
              <a:spcBef>
                <a:spcPts val="0"/>
              </a:spcBef>
              <a:spcAft>
                <a:spcPts val="0"/>
              </a:spcAft>
              <a:buNone/>
            </a:pPr>
            <a:r>
              <a:rPr lang="en">
                <a:solidFill>
                  <a:srgbClr val="695D46"/>
                </a:solidFill>
                <a:latin typeface="Open Sans"/>
                <a:ea typeface="Open Sans"/>
                <a:cs typeface="Open Sans"/>
                <a:sym typeface="Open Sans"/>
              </a:rPr>
              <a:t>For-Profit Online Options</a:t>
            </a:r>
            <a:endParaRPr>
              <a:solidFill>
                <a:srgbClr val="695D46"/>
              </a:solidFill>
              <a:latin typeface="Open Sans"/>
              <a:ea typeface="Open Sans"/>
              <a:cs typeface="Open Sans"/>
              <a:sym typeface="Open Sans"/>
            </a:endParaRPr>
          </a:p>
          <a:p>
            <a:pPr marL="0" lvl="0" indent="0" algn="l" rtl="0">
              <a:spcBef>
                <a:spcPts val="0"/>
              </a:spcBef>
              <a:spcAft>
                <a:spcPts val="0"/>
              </a:spcAft>
              <a:buNone/>
            </a:pPr>
            <a:r>
              <a:rPr lang="en">
                <a:solidFill>
                  <a:srgbClr val="695D46"/>
                </a:solidFill>
                <a:latin typeface="Open Sans"/>
                <a:ea typeface="Open Sans"/>
                <a:cs typeface="Open Sans"/>
                <a:sym typeface="Open Sans"/>
              </a:rPr>
              <a:t>Private Options</a:t>
            </a:r>
            <a:endParaRPr>
              <a:solidFill>
                <a:srgbClr val="695D46"/>
              </a:solidFill>
              <a:latin typeface="Open Sans"/>
              <a:ea typeface="Open Sans"/>
              <a:cs typeface="Open Sans"/>
              <a:sym typeface="Open Sans"/>
            </a:endParaRPr>
          </a:p>
          <a:p>
            <a:pPr marL="0" lvl="0" indent="0" algn="l" rtl="0">
              <a:spcBef>
                <a:spcPts val="0"/>
              </a:spcBef>
              <a:spcAft>
                <a:spcPts val="0"/>
              </a:spcAft>
              <a:buNone/>
            </a:pPr>
            <a:r>
              <a:rPr lang="en">
                <a:solidFill>
                  <a:srgbClr val="695D46"/>
                </a:solidFill>
                <a:latin typeface="Open Sans"/>
                <a:ea typeface="Open Sans"/>
                <a:cs typeface="Open Sans"/>
                <a:sym typeface="Open Sans"/>
              </a:rPr>
              <a:t>Community-Based Options</a:t>
            </a:r>
            <a:endParaRPr>
              <a:solidFill>
                <a:srgbClr val="695D46"/>
              </a:solidFill>
              <a:latin typeface="Open Sans"/>
              <a:ea typeface="Open Sans"/>
              <a:cs typeface="Open Sans"/>
              <a:sym typeface="Open Sans"/>
            </a:endParaRPr>
          </a:p>
          <a:p>
            <a:pPr marL="0" lvl="0" indent="0" algn="l" rtl="0">
              <a:spcBef>
                <a:spcPts val="0"/>
              </a:spcBef>
              <a:spcAft>
                <a:spcPts val="0"/>
              </a:spcAft>
              <a:buNone/>
            </a:pPr>
            <a:endParaRPr>
              <a:solidFill>
                <a:srgbClr val="695D46"/>
              </a:solidFill>
              <a:latin typeface="Open Sans"/>
              <a:ea typeface="Open Sans"/>
              <a:cs typeface="Open Sans"/>
              <a:sym typeface="Open Sans"/>
            </a:endParaRPr>
          </a:p>
          <a:p>
            <a:pPr marL="0" lvl="0" indent="0" algn="l" rtl="0">
              <a:spcBef>
                <a:spcPts val="0"/>
              </a:spcBef>
              <a:spcAft>
                <a:spcPts val="0"/>
              </a:spcAft>
              <a:buNone/>
            </a:pPr>
            <a:endParaRPr>
              <a:solidFill>
                <a:srgbClr val="695D46"/>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44" descr="ELO Models.jpg"/>
          <p:cNvPicPr preferRelativeResize="0"/>
          <p:nvPr/>
        </p:nvPicPr>
        <p:blipFill>
          <a:blip r:embed="rId3">
            <a:alphaModFix/>
          </a:blip>
          <a:stretch>
            <a:fillRect/>
          </a:stretch>
        </p:blipFill>
        <p:spPr>
          <a:xfrm>
            <a:off x="6602125" y="3185875"/>
            <a:ext cx="2187451" cy="1788625"/>
          </a:xfrm>
          <a:prstGeom prst="rect">
            <a:avLst/>
          </a:prstGeom>
          <a:noFill/>
          <a:ln>
            <a:noFill/>
          </a:ln>
        </p:spPr>
      </p:pic>
      <p:pic>
        <p:nvPicPr>
          <p:cNvPr id="333" name="Google Shape;333;p44" descr="ELOs Can Be.jpg"/>
          <p:cNvPicPr preferRelativeResize="0"/>
          <p:nvPr/>
        </p:nvPicPr>
        <p:blipFill>
          <a:blip r:embed="rId4">
            <a:alphaModFix/>
          </a:blip>
          <a:stretch>
            <a:fillRect/>
          </a:stretch>
        </p:blipFill>
        <p:spPr>
          <a:xfrm>
            <a:off x="4925300" y="81450"/>
            <a:ext cx="3864275" cy="2890375"/>
          </a:xfrm>
          <a:prstGeom prst="rect">
            <a:avLst/>
          </a:prstGeom>
          <a:noFill/>
          <a:ln>
            <a:noFill/>
          </a:ln>
        </p:spPr>
      </p:pic>
      <p:pic>
        <p:nvPicPr>
          <p:cNvPr id="334" name="Google Shape;334;p44" descr="ELOs for Credit.jpg"/>
          <p:cNvPicPr preferRelativeResize="0"/>
          <p:nvPr/>
        </p:nvPicPr>
        <p:blipFill>
          <a:blip r:embed="rId5">
            <a:alphaModFix/>
          </a:blip>
          <a:stretch>
            <a:fillRect/>
          </a:stretch>
        </p:blipFill>
        <p:spPr>
          <a:xfrm>
            <a:off x="182424" y="3158263"/>
            <a:ext cx="2927126" cy="1843826"/>
          </a:xfrm>
          <a:prstGeom prst="rect">
            <a:avLst/>
          </a:prstGeom>
          <a:noFill/>
          <a:ln>
            <a:noFill/>
          </a:ln>
        </p:spPr>
      </p:pic>
      <p:pic>
        <p:nvPicPr>
          <p:cNvPr id="335" name="Google Shape;335;p44" descr="ELOs Defined.jpg"/>
          <p:cNvPicPr preferRelativeResize="0"/>
          <p:nvPr/>
        </p:nvPicPr>
        <p:blipFill>
          <a:blip r:embed="rId6">
            <a:alphaModFix/>
          </a:blip>
          <a:stretch>
            <a:fillRect/>
          </a:stretch>
        </p:blipFill>
        <p:spPr>
          <a:xfrm>
            <a:off x="182425" y="197450"/>
            <a:ext cx="4110650" cy="2346875"/>
          </a:xfrm>
          <a:prstGeom prst="rect">
            <a:avLst/>
          </a:prstGeom>
          <a:noFill/>
          <a:ln>
            <a:noFill/>
          </a:ln>
        </p:spPr>
      </p:pic>
      <p:sp>
        <p:nvSpPr>
          <p:cNvPr id="336" name="Google Shape;336;p44"/>
          <p:cNvSpPr/>
          <p:nvPr/>
        </p:nvSpPr>
        <p:spPr>
          <a:xfrm>
            <a:off x="3477500" y="1911576"/>
            <a:ext cx="654642" cy="197424"/>
          </a:xfrm>
          <a:prstGeom prst="flowChartTerminator">
            <a:avLst/>
          </a:prstGeom>
          <a:noFill/>
          <a:ln w="19050" cap="flat" cmpd="sng">
            <a:solidFill>
              <a:srgbClr val="EF6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4"/>
          <p:cNvSpPr/>
          <p:nvPr/>
        </p:nvSpPr>
        <p:spPr>
          <a:xfrm>
            <a:off x="6531787" y="4123574"/>
            <a:ext cx="1126224" cy="398304"/>
          </a:xfrm>
          <a:prstGeom prst="flowChartTerminator">
            <a:avLst/>
          </a:prstGeom>
          <a:noFill/>
          <a:ln w="19050" cap="flat" cmpd="sng">
            <a:solidFill>
              <a:srgbClr val="EF6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4"/>
          <p:cNvSpPr/>
          <p:nvPr/>
        </p:nvSpPr>
        <p:spPr>
          <a:xfrm>
            <a:off x="214338" y="4595649"/>
            <a:ext cx="2863296" cy="332478"/>
          </a:xfrm>
          <a:prstGeom prst="flowChartTerminator">
            <a:avLst/>
          </a:prstGeom>
          <a:noFill/>
          <a:ln w="19050" cap="flat" cmpd="sng">
            <a:solidFill>
              <a:srgbClr val="EF6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4"/>
          <p:cNvSpPr/>
          <p:nvPr/>
        </p:nvSpPr>
        <p:spPr>
          <a:xfrm>
            <a:off x="4852575" y="1184475"/>
            <a:ext cx="945540" cy="398304"/>
          </a:xfrm>
          <a:prstGeom prst="flowChartTerminator">
            <a:avLst/>
          </a:prstGeom>
          <a:noFill/>
          <a:ln w="19050" cap="flat" cmpd="sng">
            <a:solidFill>
              <a:srgbClr val="EF6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4"/>
          <p:cNvSpPr/>
          <p:nvPr/>
        </p:nvSpPr>
        <p:spPr>
          <a:xfrm>
            <a:off x="6750625" y="765449"/>
            <a:ext cx="824364" cy="398304"/>
          </a:xfrm>
          <a:prstGeom prst="flowChartTerminator">
            <a:avLst/>
          </a:prstGeom>
          <a:noFill/>
          <a:ln w="19050" cap="flat" cmpd="sng">
            <a:solidFill>
              <a:srgbClr val="EF6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4"/>
          <p:cNvSpPr/>
          <p:nvPr/>
        </p:nvSpPr>
        <p:spPr>
          <a:xfrm>
            <a:off x="6531775" y="4529824"/>
            <a:ext cx="1354860" cy="464130"/>
          </a:xfrm>
          <a:prstGeom prst="flowChartTerminator">
            <a:avLst/>
          </a:prstGeom>
          <a:noFill/>
          <a:ln w="19050" cap="flat" cmpd="sng">
            <a:solidFill>
              <a:srgbClr val="EF6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4"/>
          <p:cNvSpPr txBox="1"/>
          <p:nvPr/>
        </p:nvSpPr>
        <p:spPr>
          <a:xfrm>
            <a:off x="2431475" y="3030475"/>
            <a:ext cx="3864300" cy="1345200"/>
          </a:xfrm>
          <a:prstGeom prst="rect">
            <a:avLst/>
          </a:prstGeom>
          <a:solidFill>
            <a:srgbClr val="EF6C00">
              <a:alpha val="2154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EF6C00"/>
                </a:solidFill>
                <a:latin typeface="PT Sans Narrow"/>
                <a:ea typeface="PT Sans Narrow"/>
                <a:cs typeface="PT Sans Narrow"/>
                <a:sym typeface="PT Sans Narrow"/>
              </a:rPr>
              <a:t>ELOs can also be cyber education.</a:t>
            </a:r>
            <a:endParaRPr sz="2400" b="1">
              <a:solidFill>
                <a:srgbClr val="EF6C00"/>
              </a:solidFill>
              <a:latin typeface="PT Sans Narrow"/>
              <a:ea typeface="PT Sans Narrow"/>
              <a:cs typeface="PT Sans Narrow"/>
              <a:sym typeface="PT Sans Narrow"/>
            </a:endParaRPr>
          </a:p>
          <a:p>
            <a:pPr marL="0" lvl="0" indent="0" algn="l" rtl="0">
              <a:spcBef>
                <a:spcPts val="0"/>
              </a:spcBef>
              <a:spcAft>
                <a:spcPts val="0"/>
              </a:spcAft>
              <a:buNone/>
            </a:pPr>
            <a:r>
              <a:rPr lang="en" sz="1800">
                <a:solidFill>
                  <a:srgbClr val="695D46"/>
                </a:solidFill>
                <a:latin typeface="PT Sans Narrow"/>
                <a:ea typeface="PT Sans Narrow"/>
                <a:cs typeface="PT Sans Narrow"/>
                <a:sym typeface="PT Sans Narrow"/>
              </a:rPr>
              <a:t>“</a:t>
            </a:r>
            <a:r>
              <a:rPr lang="en" sz="1800" u="sng">
                <a:solidFill>
                  <a:schemeClr val="hlink"/>
                </a:solidFill>
                <a:latin typeface="PT Sans Narrow"/>
                <a:ea typeface="PT Sans Narrow"/>
                <a:cs typeface="PT Sans Narrow"/>
                <a:sym typeface="PT Sans Narrow"/>
                <a:hlinkClick r:id="rId7"/>
              </a:rPr>
              <a:t>Keeping it Flexible: Extended Learning Opportunities in Today’s High Schools</a:t>
            </a:r>
            <a:r>
              <a:rPr lang="en" sz="1800">
                <a:solidFill>
                  <a:srgbClr val="695D46"/>
                </a:solidFill>
                <a:latin typeface="PT Sans Narrow"/>
                <a:ea typeface="PT Sans Narrow"/>
                <a:cs typeface="PT Sans Narrow"/>
                <a:sym typeface="PT Sans Narrow"/>
              </a:rPr>
              <a:t>”</a:t>
            </a:r>
            <a:endParaRPr sz="1200">
              <a:solidFill>
                <a:srgbClr val="695D46"/>
              </a:solidFill>
              <a:latin typeface="PT Sans Narrow"/>
              <a:ea typeface="PT Sans Narrow"/>
              <a:cs typeface="PT Sans Narrow"/>
              <a:sym typeface="PT Sans Narrow"/>
            </a:endParaRPr>
          </a:p>
          <a:p>
            <a:pPr marL="0" lvl="0" indent="0" algn="l" rtl="0">
              <a:spcBef>
                <a:spcPts val="0"/>
              </a:spcBef>
              <a:spcAft>
                <a:spcPts val="0"/>
              </a:spcAft>
              <a:buNone/>
            </a:pPr>
            <a:r>
              <a:rPr lang="en" sz="1200">
                <a:solidFill>
                  <a:srgbClr val="695D46"/>
                </a:solidFill>
                <a:latin typeface="PT Sans Narrow"/>
                <a:ea typeface="PT Sans Narrow"/>
                <a:cs typeface="PT Sans Narrow"/>
                <a:sym typeface="PT Sans Narrow"/>
              </a:rPr>
              <a:t>Great Schools Partnership, Webinar Series, 2014</a:t>
            </a:r>
            <a:endParaRPr sz="1200">
              <a:solidFill>
                <a:srgbClr val="695D46"/>
              </a:solidFill>
              <a:latin typeface="PT Sans Narrow"/>
              <a:ea typeface="PT Sans Narrow"/>
              <a:cs typeface="PT Sans Narrow"/>
              <a:sym typeface="PT Sans Narrow"/>
            </a:endParaRPr>
          </a:p>
          <a:p>
            <a:pPr marL="0" lvl="0" indent="0" algn="l" rtl="0">
              <a:spcBef>
                <a:spcPts val="0"/>
              </a:spcBef>
              <a:spcAft>
                <a:spcPts val="0"/>
              </a:spcAft>
              <a:buNone/>
            </a:pPr>
            <a:endParaRPr sz="1800">
              <a:solidFill>
                <a:srgbClr val="695D46"/>
              </a:solidFill>
              <a:latin typeface="PT Sans Narrow"/>
              <a:ea typeface="PT Sans Narrow"/>
              <a:cs typeface="PT Sans Narrow"/>
              <a:sym typeface="PT Sans Narrow"/>
            </a:endParaRPr>
          </a:p>
        </p:txBody>
      </p:sp>
      <p:cxnSp>
        <p:nvCxnSpPr>
          <p:cNvPr id="343" name="Google Shape;343;p44"/>
          <p:cNvCxnSpPr/>
          <p:nvPr/>
        </p:nvCxnSpPr>
        <p:spPr>
          <a:xfrm rot="10800000" flipH="1">
            <a:off x="4770625" y="1634075"/>
            <a:ext cx="285000" cy="1458600"/>
          </a:xfrm>
          <a:prstGeom prst="straightConnector1">
            <a:avLst/>
          </a:prstGeom>
          <a:noFill/>
          <a:ln w="38100" cap="flat" cmpd="sng">
            <a:solidFill>
              <a:schemeClr val="dk2"/>
            </a:solidFill>
            <a:prstDash val="solid"/>
            <a:round/>
            <a:headEnd type="none" w="med" len="med"/>
            <a:tailEnd type="triangle" w="med" len="med"/>
          </a:ln>
        </p:spPr>
      </p:cxnSp>
      <p:cxnSp>
        <p:nvCxnSpPr>
          <p:cNvPr id="344" name="Google Shape;344;p44"/>
          <p:cNvCxnSpPr/>
          <p:nvPr/>
        </p:nvCxnSpPr>
        <p:spPr>
          <a:xfrm>
            <a:off x="5779575" y="3673925"/>
            <a:ext cx="669000" cy="8559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5"/>
          <p:cNvSpPr txBox="1">
            <a:spLocks noGrp="1"/>
          </p:cNvSpPr>
          <p:nvPr>
            <p:ph type="title"/>
          </p:nvPr>
        </p:nvSpPr>
        <p:spPr>
          <a:xfrm>
            <a:off x="374100" y="267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ALEC’s Recent Digital Education Activities</a:t>
            </a:r>
            <a:endParaRPr/>
          </a:p>
        </p:txBody>
      </p:sp>
      <p:sp>
        <p:nvSpPr>
          <p:cNvPr id="350" name="Google Shape;350;p45"/>
          <p:cNvSpPr txBox="1">
            <a:spLocks noGrp="1"/>
          </p:cNvSpPr>
          <p:nvPr>
            <p:ph type="body" idx="1"/>
          </p:nvPr>
        </p:nvSpPr>
        <p:spPr>
          <a:xfrm>
            <a:off x="311700" y="974425"/>
            <a:ext cx="8645400" cy="3598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u="sng">
                <a:solidFill>
                  <a:schemeClr val="hlink"/>
                </a:solidFill>
                <a:latin typeface="PT Sans Narrow"/>
                <a:ea typeface="PT Sans Narrow"/>
                <a:cs typeface="PT Sans Narrow"/>
                <a:sym typeface="PT Sans Narrow"/>
                <a:hlinkClick r:id="rId3"/>
              </a:rPr>
              <a:t>STATEWIDE ONLINE EDUCATION ACT</a:t>
            </a:r>
            <a:r>
              <a:rPr lang="en" sz="1200" b="1">
                <a:solidFill>
                  <a:srgbClr val="695D46"/>
                </a:solidFill>
                <a:latin typeface="PT Sans Narrow"/>
                <a:ea typeface="PT Sans Narrow"/>
                <a:cs typeface="PT Sans Narrow"/>
                <a:sym typeface="PT Sans Narrow"/>
              </a:rPr>
              <a:t>: </a:t>
            </a:r>
            <a:r>
              <a:rPr lang="en" sz="1200">
                <a:solidFill>
                  <a:srgbClr val="4A4A4A"/>
                </a:solidFill>
              </a:rPr>
              <a:t>creates a statewide program that provides high school students with access to online learning options regardless of where the student lives. The options are designed to be high quality and allow for maximized learning potential by focusing on student mastery of subjects at their own pace and own time, instead of the traditional seat-time </a:t>
            </a:r>
            <a:r>
              <a:rPr lang="en" sz="1200">
                <a:solidFill>
                  <a:srgbClr val="695D46"/>
                </a:solidFill>
              </a:rPr>
              <a:t>learning requirements. Amended January 2016</a:t>
            </a:r>
            <a:endParaRPr sz="1200">
              <a:solidFill>
                <a:srgbClr val="695D46"/>
              </a:solidFill>
            </a:endParaRPr>
          </a:p>
          <a:p>
            <a:pPr marL="0" lvl="0" indent="0" algn="l" rtl="0">
              <a:lnSpc>
                <a:spcPct val="100000"/>
              </a:lnSpc>
              <a:spcBef>
                <a:spcPts val="0"/>
              </a:spcBef>
              <a:spcAft>
                <a:spcPts val="0"/>
              </a:spcAft>
              <a:buNone/>
            </a:pPr>
            <a:endParaRPr sz="1200">
              <a:solidFill>
                <a:srgbClr val="695D46"/>
              </a:solidFill>
            </a:endParaRPr>
          </a:p>
          <a:p>
            <a:pPr marL="0" lvl="0" indent="0" algn="l" rtl="0">
              <a:lnSpc>
                <a:spcPct val="100000"/>
              </a:lnSpc>
              <a:spcBef>
                <a:spcPts val="0"/>
              </a:spcBef>
              <a:spcAft>
                <a:spcPts val="0"/>
              </a:spcAft>
              <a:buNone/>
            </a:pPr>
            <a:r>
              <a:rPr lang="en" sz="1200" b="1" u="sng">
                <a:solidFill>
                  <a:schemeClr val="hlink"/>
                </a:solidFill>
                <a:latin typeface="PT Sans Narrow"/>
                <a:ea typeface="PT Sans Narrow"/>
                <a:cs typeface="PT Sans Narrow"/>
                <a:sym typeface="PT Sans Narrow"/>
                <a:hlinkClick r:id="rId4"/>
              </a:rPr>
              <a:t>DIGITAL TEACHING AND LEARNING PLAN:</a:t>
            </a:r>
            <a:r>
              <a:rPr lang="en" sz="1100">
                <a:solidFill>
                  <a:srgbClr val="695D46"/>
                </a:solidFill>
              </a:rPr>
              <a:t> </a:t>
            </a:r>
            <a:r>
              <a:rPr lang="en" sz="1200">
                <a:solidFill>
                  <a:srgbClr val="695D46"/>
                </a:solidFill>
              </a:rPr>
              <a:t>requires the State Board of Education to develop a digital teaching and learning plan to prepare the state to implement a statewide initiative that will result in dramatic improvements in student achievement. Finalized January 2016</a:t>
            </a:r>
            <a:endParaRPr sz="1200">
              <a:solidFill>
                <a:srgbClr val="695D46"/>
              </a:solidFill>
            </a:endParaRPr>
          </a:p>
          <a:p>
            <a:pPr marL="0" lvl="0" indent="0" algn="l" rtl="0">
              <a:lnSpc>
                <a:spcPct val="100000"/>
              </a:lnSpc>
              <a:spcBef>
                <a:spcPts val="0"/>
              </a:spcBef>
              <a:spcAft>
                <a:spcPts val="0"/>
              </a:spcAft>
              <a:buNone/>
            </a:pPr>
            <a:endParaRPr sz="1100">
              <a:solidFill>
                <a:srgbClr val="695D46"/>
              </a:solidFill>
            </a:endParaRPr>
          </a:p>
          <a:p>
            <a:pPr marL="0" lvl="0" indent="0" algn="l" rtl="0">
              <a:lnSpc>
                <a:spcPct val="100000"/>
              </a:lnSpc>
              <a:spcBef>
                <a:spcPts val="0"/>
              </a:spcBef>
              <a:spcAft>
                <a:spcPts val="0"/>
              </a:spcAft>
              <a:buNone/>
            </a:pPr>
            <a:r>
              <a:rPr lang="en" sz="1200" b="1" u="sng">
                <a:solidFill>
                  <a:schemeClr val="hlink"/>
                </a:solidFill>
                <a:latin typeface="PT Sans Narrow"/>
                <a:ea typeface="PT Sans Narrow"/>
                <a:cs typeface="PT Sans Narrow"/>
                <a:sym typeface="PT Sans Narrow"/>
                <a:hlinkClick r:id="rId3"/>
              </a:rPr>
              <a:t>ONLINE LEARNING CLEARINGHOUSE ACT:</a:t>
            </a:r>
            <a:r>
              <a:rPr lang="en" sz="1100">
                <a:solidFill>
                  <a:srgbClr val="695D46"/>
                </a:solidFill>
              </a:rPr>
              <a:t> </a:t>
            </a:r>
            <a:r>
              <a:rPr lang="en" sz="1200">
                <a:solidFill>
                  <a:srgbClr val="695D46"/>
                </a:solidFill>
              </a:rPr>
              <a:t>creates a clearinghouse through which school districts may offer their computer-based courses to students of other districts. Amended January 2016</a:t>
            </a:r>
            <a:endParaRPr sz="1200">
              <a:solidFill>
                <a:srgbClr val="695D46"/>
              </a:solidFill>
            </a:endParaRPr>
          </a:p>
          <a:p>
            <a:pPr marL="0" lvl="0" indent="0" algn="l" rtl="0">
              <a:lnSpc>
                <a:spcPct val="100000"/>
              </a:lnSpc>
              <a:spcBef>
                <a:spcPts val="0"/>
              </a:spcBef>
              <a:spcAft>
                <a:spcPts val="0"/>
              </a:spcAft>
              <a:buNone/>
            </a:pPr>
            <a:endParaRPr sz="1200" b="1">
              <a:solidFill>
                <a:srgbClr val="695D46"/>
              </a:solidFill>
              <a:latin typeface="PT Sans Narrow"/>
              <a:ea typeface="PT Sans Narrow"/>
              <a:cs typeface="PT Sans Narrow"/>
              <a:sym typeface="PT Sans Narrow"/>
            </a:endParaRPr>
          </a:p>
          <a:p>
            <a:pPr marL="0" lvl="0" indent="0" algn="l" rtl="0">
              <a:lnSpc>
                <a:spcPct val="100000"/>
              </a:lnSpc>
              <a:spcBef>
                <a:spcPts val="0"/>
              </a:spcBef>
              <a:spcAft>
                <a:spcPts val="0"/>
              </a:spcAft>
              <a:buNone/>
            </a:pPr>
            <a:r>
              <a:rPr lang="en" sz="1200" b="1" u="sng">
                <a:solidFill>
                  <a:schemeClr val="hlink"/>
                </a:solidFill>
                <a:latin typeface="PT Sans Narrow"/>
                <a:ea typeface="PT Sans Narrow"/>
                <a:cs typeface="PT Sans Narrow"/>
                <a:sym typeface="PT Sans Narrow"/>
                <a:hlinkClick r:id="rId5"/>
              </a:rPr>
              <a:t>NEXT GENERATION CHARTER SCHOOL ACT</a:t>
            </a:r>
            <a:r>
              <a:rPr lang="en" sz="1200" b="1">
                <a:solidFill>
                  <a:srgbClr val="695D46"/>
                </a:solidFill>
                <a:latin typeface="PT Sans Narrow"/>
                <a:ea typeface="PT Sans Narrow"/>
                <a:cs typeface="PT Sans Narrow"/>
                <a:sym typeface="PT Sans Narrow"/>
              </a:rPr>
              <a:t> </a:t>
            </a:r>
            <a:r>
              <a:rPr lang="en" sz="1200">
                <a:solidFill>
                  <a:srgbClr val="695D46"/>
                </a:solidFill>
              </a:rPr>
              <a:t>amendment passed in September 2016 eliminates special distinctions between virtual and non-virtual charter schools. Amended September 2016</a:t>
            </a:r>
            <a:endParaRPr sz="1200">
              <a:solidFill>
                <a:srgbClr val="4A4A4A"/>
              </a:solidFill>
            </a:endParaRPr>
          </a:p>
          <a:p>
            <a:pPr marL="0" lvl="0" indent="0" algn="l" rtl="0">
              <a:lnSpc>
                <a:spcPct val="100000"/>
              </a:lnSpc>
              <a:spcBef>
                <a:spcPts val="0"/>
              </a:spcBef>
              <a:spcAft>
                <a:spcPts val="0"/>
              </a:spcAft>
              <a:buNone/>
            </a:pPr>
            <a:endParaRPr sz="1100">
              <a:solidFill>
                <a:srgbClr val="4A4A4A"/>
              </a:solidFill>
            </a:endParaRPr>
          </a:p>
          <a:p>
            <a:pPr marL="0" lvl="0" indent="0" algn="l" rtl="0">
              <a:lnSpc>
                <a:spcPct val="100000"/>
              </a:lnSpc>
              <a:spcBef>
                <a:spcPts val="0"/>
              </a:spcBef>
              <a:spcAft>
                <a:spcPts val="0"/>
              </a:spcAft>
              <a:buNone/>
            </a:pPr>
            <a:r>
              <a:rPr lang="en" sz="1200" b="1" u="sng">
                <a:solidFill>
                  <a:schemeClr val="hlink"/>
                </a:solidFill>
                <a:latin typeface="PT Sans Narrow"/>
                <a:ea typeface="PT Sans Narrow"/>
                <a:cs typeface="PT Sans Narrow"/>
                <a:sym typeface="PT Sans Narrow"/>
                <a:hlinkClick r:id="rId6"/>
              </a:rPr>
              <a:t>RESOLUTION ON STUDENT CENTERED ACCOUNTABILITY SYSTEMS</a:t>
            </a:r>
            <a:r>
              <a:rPr lang="en" sz="1200" b="1">
                <a:solidFill>
                  <a:srgbClr val="695D46"/>
                </a:solidFill>
                <a:latin typeface="PT Sans Narrow"/>
                <a:ea typeface="PT Sans Narrow"/>
                <a:cs typeface="PT Sans Narrow"/>
                <a:sym typeface="PT Sans Narrow"/>
              </a:rPr>
              <a:t> </a:t>
            </a:r>
            <a:r>
              <a:rPr lang="en" sz="1200">
                <a:solidFill>
                  <a:srgbClr val="695D46"/>
                </a:solidFill>
              </a:rPr>
              <a:t>including “timely provision of student-level data, measure student-specific progress and restore the focus of high-stakes testing to be on advancing individual student instruction and growth.” Finalized September 2016</a:t>
            </a:r>
            <a:endParaRPr sz="1200">
              <a:solidFill>
                <a:srgbClr val="695D46"/>
              </a:solidFill>
            </a:endParaRPr>
          </a:p>
          <a:p>
            <a:pPr marL="0" lvl="0" indent="0" algn="l" rtl="0">
              <a:lnSpc>
                <a:spcPct val="100000"/>
              </a:lnSpc>
              <a:spcBef>
                <a:spcPts val="0"/>
              </a:spcBef>
              <a:spcAft>
                <a:spcPts val="0"/>
              </a:spcAft>
              <a:buNone/>
            </a:pPr>
            <a:endParaRPr sz="1200">
              <a:solidFill>
                <a:srgbClr val="695D46"/>
              </a:solidFill>
            </a:endParaRPr>
          </a:p>
          <a:p>
            <a:pPr marL="0" lvl="0" indent="0" algn="l" rtl="0">
              <a:lnSpc>
                <a:spcPct val="100000"/>
              </a:lnSpc>
              <a:spcBef>
                <a:spcPts val="0"/>
              </a:spcBef>
              <a:spcAft>
                <a:spcPts val="0"/>
              </a:spcAft>
              <a:buNone/>
            </a:pPr>
            <a:endParaRPr sz="1100">
              <a:solidFill>
                <a:srgbClr val="695D46"/>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6"/>
          <p:cNvSpPr txBox="1">
            <a:spLocks noGrp="1"/>
          </p:cNvSpPr>
          <p:nvPr>
            <p:ph type="title"/>
          </p:nvPr>
        </p:nvSpPr>
        <p:spPr>
          <a:xfrm>
            <a:off x="311700" y="772775"/>
            <a:ext cx="8520600" cy="153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chemeClr val="accent1"/>
                </a:solidFill>
              </a:rPr>
              <a:t>Knowing the poor track record of cyber charter schools,</a:t>
            </a:r>
            <a:endParaRPr sz="4800">
              <a:solidFill>
                <a:schemeClr val="accent1"/>
              </a:solidFill>
            </a:endParaRPr>
          </a:p>
        </p:txBody>
      </p:sp>
      <p:sp>
        <p:nvSpPr>
          <p:cNvPr id="356" name="Google Shape;356;p46"/>
          <p:cNvSpPr txBox="1">
            <a:spLocks noGrp="1"/>
          </p:cNvSpPr>
          <p:nvPr>
            <p:ph type="body" idx="1"/>
          </p:nvPr>
        </p:nvSpPr>
        <p:spPr>
          <a:xfrm>
            <a:off x="311700" y="2849600"/>
            <a:ext cx="8520600" cy="2012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000">
                <a:solidFill>
                  <a:srgbClr val="555555"/>
                </a:solidFill>
              </a:rPr>
              <a:t>why should we agree to hand over blocks of instructional time in neighborhood schools to hybrid-blended online learning?</a:t>
            </a:r>
            <a:endParaRPr sz="3000">
              <a:solidFill>
                <a:srgbClr val="555555"/>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47" descr="Articulab.jpg">
            <a:hlinkClick r:id="rId3"/>
          </p:cNvPr>
          <p:cNvPicPr preferRelativeResize="0"/>
          <p:nvPr/>
        </p:nvPicPr>
        <p:blipFill>
          <a:blip r:embed="rId4">
            <a:alphaModFix/>
          </a:blip>
          <a:stretch>
            <a:fillRect/>
          </a:stretch>
        </p:blipFill>
        <p:spPr>
          <a:xfrm>
            <a:off x="90724" y="181388"/>
            <a:ext cx="3902978" cy="2229724"/>
          </a:xfrm>
          <a:prstGeom prst="rect">
            <a:avLst/>
          </a:prstGeom>
          <a:noFill/>
          <a:ln>
            <a:noFill/>
          </a:ln>
        </p:spPr>
      </p:pic>
      <p:sp>
        <p:nvSpPr>
          <p:cNvPr id="362" name="Google Shape;362;p47"/>
          <p:cNvSpPr txBox="1"/>
          <p:nvPr/>
        </p:nvSpPr>
        <p:spPr>
          <a:xfrm>
            <a:off x="298325" y="2962650"/>
            <a:ext cx="46497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47"/>
          <p:cNvSpPr txBox="1"/>
          <p:nvPr/>
        </p:nvSpPr>
        <p:spPr>
          <a:xfrm>
            <a:off x="90725" y="2445825"/>
            <a:ext cx="48573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accent1"/>
                </a:solidFill>
                <a:latin typeface="PT Sans Narrow"/>
                <a:ea typeface="PT Sans Narrow"/>
                <a:cs typeface="PT Sans Narrow"/>
                <a:sym typeface="PT Sans Narrow"/>
              </a:rPr>
              <a:t>Articulab Virtual Peers, Carnegie Mellon</a:t>
            </a:r>
            <a:endParaRPr sz="2400" b="1">
              <a:solidFill>
                <a:schemeClr val="accent1"/>
              </a:solidFill>
              <a:latin typeface="PT Sans Narrow"/>
              <a:ea typeface="PT Sans Narrow"/>
              <a:cs typeface="PT Sans Narrow"/>
              <a:sym typeface="PT Sans Narrow"/>
            </a:endParaRPr>
          </a:p>
        </p:txBody>
      </p:sp>
      <p:pic>
        <p:nvPicPr>
          <p:cNvPr id="364" name="Google Shape;364;p47" descr="Reasoning Mind.jpg">
            <a:hlinkClick r:id="rId5"/>
          </p:cNvPr>
          <p:cNvPicPr preferRelativeResize="0"/>
          <p:nvPr/>
        </p:nvPicPr>
        <p:blipFill rotWithShape="1">
          <a:blip r:embed="rId6">
            <a:alphaModFix/>
          </a:blip>
          <a:srcRect t="3720" b="-3719"/>
          <a:stretch/>
        </p:blipFill>
        <p:spPr>
          <a:xfrm>
            <a:off x="6390975" y="594725"/>
            <a:ext cx="2555399" cy="3869826"/>
          </a:xfrm>
          <a:prstGeom prst="rect">
            <a:avLst/>
          </a:prstGeom>
          <a:noFill/>
          <a:ln>
            <a:noFill/>
          </a:ln>
        </p:spPr>
      </p:pic>
      <p:sp>
        <p:nvSpPr>
          <p:cNvPr id="365" name="Google Shape;365;p47"/>
          <p:cNvSpPr txBox="1"/>
          <p:nvPr/>
        </p:nvSpPr>
        <p:spPr>
          <a:xfrm>
            <a:off x="6314775" y="49625"/>
            <a:ext cx="27078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accent1"/>
                </a:solidFill>
                <a:latin typeface="PT Sans Narrow"/>
                <a:ea typeface="PT Sans Narrow"/>
                <a:cs typeface="PT Sans Narrow"/>
                <a:sym typeface="PT Sans Narrow"/>
              </a:rPr>
              <a:t>Genie, Reasoning Mind</a:t>
            </a:r>
            <a:endParaRPr sz="2400" b="1">
              <a:solidFill>
                <a:schemeClr val="accent1"/>
              </a:solidFill>
              <a:latin typeface="PT Sans Narrow"/>
              <a:ea typeface="PT Sans Narrow"/>
              <a:cs typeface="PT Sans Narrow"/>
              <a:sym typeface="PT Sans Narrow"/>
            </a:endParaRPr>
          </a:p>
        </p:txBody>
      </p:sp>
      <p:pic>
        <p:nvPicPr>
          <p:cNvPr id="366" name="Google Shape;366;p47" descr="Tutormate.jpg">
            <a:hlinkClick r:id="rId7"/>
          </p:cNvPr>
          <p:cNvPicPr preferRelativeResize="0"/>
          <p:nvPr/>
        </p:nvPicPr>
        <p:blipFill>
          <a:blip r:embed="rId8">
            <a:alphaModFix/>
          </a:blip>
          <a:stretch>
            <a:fillRect/>
          </a:stretch>
        </p:blipFill>
        <p:spPr>
          <a:xfrm>
            <a:off x="298325" y="3326050"/>
            <a:ext cx="5518524" cy="1732075"/>
          </a:xfrm>
          <a:prstGeom prst="rect">
            <a:avLst/>
          </a:prstGeom>
          <a:noFill/>
          <a:ln>
            <a:noFill/>
          </a:ln>
        </p:spPr>
      </p:pic>
      <p:sp>
        <p:nvSpPr>
          <p:cNvPr id="367" name="Google Shape;367;p47"/>
          <p:cNvSpPr txBox="1"/>
          <p:nvPr/>
        </p:nvSpPr>
        <p:spPr>
          <a:xfrm>
            <a:off x="6107175" y="4464550"/>
            <a:ext cx="28392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4A4A4A"/>
                </a:solidFill>
                <a:latin typeface="Open Sans"/>
                <a:ea typeface="Open Sans"/>
                <a:cs typeface="Open Sans"/>
                <a:sym typeface="Open Sans"/>
              </a:rPr>
              <a:t>TutorMate is funded, in part, by Haliburton and Booz Allen Hamilton</a:t>
            </a:r>
            <a:endParaRPr/>
          </a:p>
        </p:txBody>
      </p:sp>
      <p:cxnSp>
        <p:nvCxnSpPr>
          <p:cNvPr id="368" name="Google Shape;368;p47"/>
          <p:cNvCxnSpPr/>
          <p:nvPr/>
        </p:nvCxnSpPr>
        <p:spPr>
          <a:xfrm rot="10800000">
            <a:off x="3507975" y="4207400"/>
            <a:ext cx="2599200" cy="462900"/>
          </a:xfrm>
          <a:prstGeom prst="straightConnector1">
            <a:avLst/>
          </a:prstGeom>
          <a:noFill/>
          <a:ln w="38100" cap="flat" cmpd="sng">
            <a:solidFill>
              <a:srgbClr val="EF6C00"/>
            </a:solidFill>
            <a:prstDash val="solid"/>
            <a:round/>
            <a:headEnd type="none" w="med" len="med"/>
            <a:tailEnd type="triangle" w="med" len="med"/>
          </a:ln>
        </p:spPr>
      </p:cxnSp>
      <p:sp>
        <p:nvSpPr>
          <p:cNvPr id="369" name="Google Shape;369;p47"/>
          <p:cNvSpPr txBox="1"/>
          <p:nvPr/>
        </p:nvSpPr>
        <p:spPr>
          <a:xfrm>
            <a:off x="4238251" y="216100"/>
            <a:ext cx="2021400" cy="21603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lt1"/>
                </a:solidFill>
                <a:latin typeface="PT Sans Narrow"/>
                <a:ea typeface="PT Sans Narrow"/>
                <a:cs typeface="PT Sans Narrow"/>
                <a:sym typeface="PT Sans Narrow"/>
              </a:rPr>
              <a:t>Who’s teaching our kids?</a:t>
            </a:r>
            <a:endParaRPr>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8"/>
          <p:cNvSpPr txBox="1">
            <a:spLocks noGrp="1"/>
          </p:cNvSpPr>
          <p:nvPr>
            <p:ph type="title"/>
          </p:nvPr>
        </p:nvSpPr>
        <p:spPr>
          <a:xfrm>
            <a:off x="311700" y="1878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DoD’s ADL Initiative &amp; Department of Ed Create the “Learning Registry”</a:t>
            </a:r>
            <a:endParaRPr sz="2400"/>
          </a:p>
        </p:txBody>
      </p:sp>
      <p:sp>
        <p:nvSpPr>
          <p:cNvPr id="375" name="Google Shape;375;p48"/>
          <p:cNvSpPr txBox="1">
            <a:spLocks noGrp="1"/>
          </p:cNvSpPr>
          <p:nvPr>
            <p:ph type="body" idx="1"/>
          </p:nvPr>
        </p:nvSpPr>
        <p:spPr>
          <a:xfrm>
            <a:off x="311700" y="798800"/>
            <a:ext cx="8646600" cy="185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695D46"/>
                </a:solidFill>
              </a:rPr>
              <a:t>“The LR is an open source technology framework to which any learning content providers (e.g., teachers, publishers, and curriculum developers) are able to share their content. Users are able to provide specific comments about which content they use, how they use it, and the efficacy of the content. Educators are then able to search within the LR by subject or standard. They can review and choose the most relevant and highly rated resource to present to their students.</a:t>
            </a:r>
            <a:endParaRPr sz="1400">
              <a:solidFill>
                <a:srgbClr val="695D46"/>
              </a:solidFill>
            </a:endParaRPr>
          </a:p>
          <a:p>
            <a:pPr marL="0" lvl="0" indent="0" algn="l" rtl="0">
              <a:spcBef>
                <a:spcPts val="1500"/>
              </a:spcBef>
              <a:spcAft>
                <a:spcPts val="1600"/>
              </a:spcAft>
              <a:buNone/>
            </a:pPr>
            <a:endParaRPr sz="1200">
              <a:solidFill>
                <a:srgbClr val="695D46"/>
              </a:solidFill>
            </a:endParaRPr>
          </a:p>
        </p:txBody>
      </p:sp>
      <p:pic>
        <p:nvPicPr>
          <p:cNvPr id="376" name="Google Shape;376;p48" descr="Learning Registry.jpg"/>
          <p:cNvPicPr preferRelativeResize="0"/>
          <p:nvPr/>
        </p:nvPicPr>
        <p:blipFill>
          <a:blip r:embed="rId3">
            <a:alphaModFix/>
          </a:blip>
          <a:stretch>
            <a:fillRect/>
          </a:stretch>
        </p:blipFill>
        <p:spPr>
          <a:xfrm>
            <a:off x="3338475" y="2261000"/>
            <a:ext cx="5493827" cy="2682250"/>
          </a:xfrm>
          <a:prstGeom prst="rect">
            <a:avLst/>
          </a:prstGeom>
          <a:noFill/>
          <a:ln>
            <a:noFill/>
          </a:ln>
        </p:spPr>
      </p:pic>
      <p:sp>
        <p:nvSpPr>
          <p:cNvPr id="377" name="Google Shape;377;p48"/>
          <p:cNvSpPr txBox="1"/>
          <p:nvPr/>
        </p:nvSpPr>
        <p:spPr>
          <a:xfrm>
            <a:off x="311700" y="2432450"/>
            <a:ext cx="2871900" cy="136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2"/>
                </a:solidFill>
                <a:latin typeface="Open Sans"/>
                <a:ea typeface="Open Sans"/>
                <a:cs typeface="Open Sans"/>
                <a:sym typeface="Open Sans"/>
              </a:rPr>
              <a:t>The LR is a joint project between the U.S. Department of Education and Department of Defense’s </a:t>
            </a:r>
            <a:r>
              <a:rPr lang="en" u="sng">
                <a:solidFill>
                  <a:schemeClr val="accent5"/>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ADL Initiative</a:t>
            </a:r>
            <a:r>
              <a:rPr lang="en">
                <a:solidFill>
                  <a:schemeClr val="dk2"/>
                </a:solidFill>
                <a:latin typeface="Open Sans"/>
                <a:ea typeface="Open Sans"/>
                <a:cs typeface="Open Sans"/>
                <a:sym typeface="Open Sans"/>
              </a:rPr>
              <a:t>.”</a:t>
            </a:r>
            <a:endParaRPr>
              <a:solidFill>
                <a:schemeClr val="dk2"/>
              </a:solidFill>
              <a:latin typeface="Open Sans"/>
              <a:ea typeface="Open Sans"/>
              <a:cs typeface="Open Sans"/>
              <a:sym typeface="Open Sans"/>
            </a:endParaRPr>
          </a:p>
          <a:p>
            <a:pPr marL="0" lvl="0" indent="0" algn="l" rtl="0">
              <a:spcBef>
                <a:spcPts val="150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49" descr="Microsoft Surface 2.png"/>
          <p:cNvPicPr preferRelativeResize="0"/>
          <p:nvPr/>
        </p:nvPicPr>
        <p:blipFill>
          <a:blip r:embed="rId3">
            <a:alphaModFix/>
          </a:blip>
          <a:stretch>
            <a:fillRect/>
          </a:stretch>
        </p:blipFill>
        <p:spPr>
          <a:xfrm>
            <a:off x="2775600" y="152400"/>
            <a:ext cx="6250279" cy="4838699"/>
          </a:xfrm>
          <a:prstGeom prst="rect">
            <a:avLst/>
          </a:prstGeom>
          <a:noFill/>
          <a:ln>
            <a:noFill/>
          </a:ln>
        </p:spPr>
      </p:pic>
      <p:sp>
        <p:nvSpPr>
          <p:cNvPr id="383" name="Google Shape;383;p49"/>
          <p:cNvSpPr/>
          <p:nvPr/>
        </p:nvSpPr>
        <p:spPr>
          <a:xfrm>
            <a:off x="3857600" y="3631275"/>
            <a:ext cx="4783500" cy="1306500"/>
          </a:xfrm>
          <a:prstGeom prst="rect">
            <a:avLst/>
          </a:prstGeom>
          <a:noFill/>
          <a:ln w="38100" cap="flat" cmpd="sng">
            <a:solidFill>
              <a:srgbClr val="EF6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4" name="Google Shape;384;p49"/>
          <p:cNvCxnSpPr/>
          <p:nvPr/>
        </p:nvCxnSpPr>
        <p:spPr>
          <a:xfrm rot="10800000" flipH="1">
            <a:off x="4269100" y="4022300"/>
            <a:ext cx="884700" cy="10200"/>
          </a:xfrm>
          <a:prstGeom prst="straightConnector1">
            <a:avLst/>
          </a:prstGeom>
          <a:noFill/>
          <a:ln w="9525" cap="flat" cmpd="sng">
            <a:solidFill>
              <a:srgbClr val="EF6C00"/>
            </a:solidFill>
            <a:prstDash val="solid"/>
            <a:round/>
            <a:headEnd type="none" w="med" len="med"/>
            <a:tailEnd type="none" w="med" len="med"/>
          </a:ln>
        </p:spPr>
      </p:cxnSp>
      <p:cxnSp>
        <p:nvCxnSpPr>
          <p:cNvPr id="385" name="Google Shape;385;p49"/>
          <p:cNvCxnSpPr/>
          <p:nvPr/>
        </p:nvCxnSpPr>
        <p:spPr>
          <a:xfrm rot="10800000" flipH="1">
            <a:off x="5431525" y="4339400"/>
            <a:ext cx="605100" cy="12000"/>
          </a:xfrm>
          <a:prstGeom prst="straightConnector1">
            <a:avLst/>
          </a:prstGeom>
          <a:noFill/>
          <a:ln w="9525" cap="flat" cmpd="sng">
            <a:solidFill>
              <a:srgbClr val="EF6C00"/>
            </a:solidFill>
            <a:prstDash val="solid"/>
            <a:round/>
            <a:headEnd type="none" w="med" len="med"/>
            <a:tailEnd type="none" w="med" len="med"/>
          </a:ln>
        </p:spPr>
      </p:cxnSp>
      <p:pic>
        <p:nvPicPr>
          <p:cNvPr id="386" name="Google Shape;386;p49" descr="Microsoft Surface 2.jpg"/>
          <p:cNvPicPr preferRelativeResize="0"/>
          <p:nvPr/>
        </p:nvPicPr>
        <p:blipFill>
          <a:blip r:embed="rId4">
            <a:alphaModFix/>
          </a:blip>
          <a:stretch>
            <a:fillRect/>
          </a:stretch>
        </p:blipFill>
        <p:spPr>
          <a:xfrm>
            <a:off x="144050" y="819450"/>
            <a:ext cx="3631302" cy="1261050"/>
          </a:xfrm>
          <a:prstGeom prst="rect">
            <a:avLst/>
          </a:prstGeom>
          <a:noFill/>
          <a:ln>
            <a:noFill/>
          </a:ln>
        </p:spPr>
      </p:pic>
      <p:pic>
        <p:nvPicPr>
          <p:cNvPr id="387" name="Google Shape;387;p49" descr="Microsoft Surface.jpg"/>
          <p:cNvPicPr preferRelativeResize="0"/>
          <p:nvPr/>
        </p:nvPicPr>
        <p:blipFill>
          <a:blip r:embed="rId5">
            <a:alphaModFix/>
          </a:blip>
          <a:stretch>
            <a:fillRect/>
          </a:stretch>
        </p:blipFill>
        <p:spPr>
          <a:xfrm>
            <a:off x="144050" y="2938325"/>
            <a:ext cx="3425552" cy="1845150"/>
          </a:xfrm>
          <a:prstGeom prst="rect">
            <a:avLst/>
          </a:prstGeom>
          <a:noFill/>
          <a:ln>
            <a:noFill/>
          </a:ln>
        </p:spPr>
      </p:pic>
      <p:sp>
        <p:nvSpPr>
          <p:cNvPr id="388" name="Google Shape;388;p49"/>
          <p:cNvSpPr txBox="1"/>
          <p:nvPr/>
        </p:nvSpPr>
        <p:spPr>
          <a:xfrm>
            <a:off x="185175" y="2139700"/>
            <a:ext cx="3528300" cy="7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1"/>
                </a:solidFill>
                <a:latin typeface="PT Sans Narrow"/>
                <a:ea typeface="PT Sans Narrow"/>
                <a:cs typeface="PT Sans Narrow"/>
                <a:sym typeface="PT Sans Narrow"/>
              </a:rPr>
              <a:t>Microsoft Surface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0"/>
          <p:cNvSpPr txBox="1">
            <a:spLocks noGrp="1"/>
          </p:cNvSpPr>
          <p:nvPr>
            <p:ph type="title"/>
          </p:nvPr>
        </p:nvSpPr>
        <p:spPr>
          <a:xfrm>
            <a:off x="311700" y="1664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Expansion of ADL to Include Live Data Streams</a:t>
            </a:r>
            <a:endParaRPr/>
          </a:p>
        </p:txBody>
      </p:sp>
      <p:sp>
        <p:nvSpPr>
          <p:cNvPr id="394" name="Google Shape;394;p50"/>
          <p:cNvSpPr txBox="1">
            <a:spLocks noGrp="1"/>
          </p:cNvSpPr>
          <p:nvPr>
            <p:ph type="body" idx="1"/>
          </p:nvPr>
        </p:nvSpPr>
        <p:spPr>
          <a:xfrm>
            <a:off x="311700" y="920400"/>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solidFill>
                  <a:srgbClr val="695D46"/>
                </a:solidFill>
                <a:highlight>
                  <a:srgbClr val="FFFFFF"/>
                </a:highlight>
                <a:latin typeface="Arial"/>
                <a:ea typeface="Arial"/>
                <a:cs typeface="Arial"/>
                <a:sym typeface="Arial"/>
              </a:rPr>
              <a:t>“Broadly defined, the </a:t>
            </a:r>
            <a:r>
              <a:rPr lang="en" sz="1400" u="sng">
                <a:solidFill>
                  <a:schemeClr val="hlink"/>
                </a:solidFill>
                <a:highlight>
                  <a:srgbClr val="FFFFFF"/>
                </a:highlight>
                <a:latin typeface="Arial"/>
                <a:ea typeface="Arial"/>
                <a:cs typeface="Arial"/>
                <a:sym typeface="Arial"/>
                <a:hlinkClick r:id="rId3"/>
              </a:rPr>
              <a:t>Experience API</a:t>
            </a:r>
            <a:r>
              <a:rPr lang="en" sz="1400">
                <a:solidFill>
                  <a:srgbClr val="695D46"/>
                </a:solidFill>
                <a:highlight>
                  <a:srgbClr val="FFFFFF"/>
                </a:highlight>
                <a:latin typeface="Arial"/>
                <a:ea typeface="Arial"/>
                <a:cs typeface="Arial"/>
                <a:sym typeface="Arial"/>
              </a:rPr>
              <a:t> (xAPI) lets applications share data about human performance.  More precisely, xAPI lets you capture (big) data on human performance, along with associated instructional content or performance context information.  xAPI applies human (and machine) readable “activity streams” to tracking data and provides sub-APIs to access and store information about state and content.  This enables nearly dynamic tracking of activities from any platform or software system—from traditional Learning Management Systems (LMSs) to mobile devices, simulations, wearables, physical beacons, and more.”</a:t>
            </a:r>
            <a:endParaRPr sz="1400">
              <a:solidFill>
                <a:srgbClr val="695D46"/>
              </a:solidFill>
            </a:endParaRPr>
          </a:p>
        </p:txBody>
      </p:sp>
      <p:pic>
        <p:nvPicPr>
          <p:cNvPr id="395" name="Google Shape;395;p50" descr="Tin Can API.jpg">
            <a:hlinkClick r:id="rId4"/>
          </p:cNvPr>
          <p:cNvPicPr preferRelativeResize="0"/>
          <p:nvPr/>
        </p:nvPicPr>
        <p:blipFill>
          <a:blip r:embed="rId5">
            <a:alphaModFix/>
          </a:blip>
          <a:stretch>
            <a:fillRect/>
          </a:stretch>
        </p:blipFill>
        <p:spPr>
          <a:xfrm>
            <a:off x="2060837" y="2732475"/>
            <a:ext cx="5022327" cy="2207424"/>
          </a:xfrm>
          <a:prstGeom prst="rect">
            <a:avLst/>
          </a:prstGeom>
          <a:noFill/>
          <a:ln>
            <a:noFill/>
          </a:ln>
        </p:spPr>
      </p:pic>
      <p:cxnSp>
        <p:nvCxnSpPr>
          <p:cNvPr id="396" name="Google Shape;396;p50"/>
          <p:cNvCxnSpPr/>
          <p:nvPr/>
        </p:nvCxnSpPr>
        <p:spPr>
          <a:xfrm rot="10800000" flipH="1">
            <a:off x="5818575" y="2464500"/>
            <a:ext cx="2250300" cy="10800"/>
          </a:xfrm>
          <a:prstGeom prst="straightConnector1">
            <a:avLst/>
          </a:prstGeom>
          <a:noFill/>
          <a:ln w="19050" cap="flat" cmpd="sng">
            <a:solidFill>
              <a:srgbClr val="EF6C00"/>
            </a:solidFill>
            <a:prstDash val="solid"/>
            <a:round/>
            <a:headEnd type="none" w="med" len="med"/>
            <a:tailEnd type="none" w="med" len="med"/>
          </a:ln>
        </p:spPr>
      </p:cxnSp>
      <p:cxnSp>
        <p:nvCxnSpPr>
          <p:cNvPr id="397" name="Google Shape;397;p50"/>
          <p:cNvCxnSpPr/>
          <p:nvPr/>
        </p:nvCxnSpPr>
        <p:spPr>
          <a:xfrm>
            <a:off x="398850" y="2743275"/>
            <a:ext cx="2376600" cy="10800"/>
          </a:xfrm>
          <a:prstGeom prst="straightConnector1">
            <a:avLst/>
          </a:prstGeom>
          <a:noFill/>
          <a:ln w="19050" cap="flat" cmpd="sng">
            <a:solidFill>
              <a:srgbClr val="EF6C00"/>
            </a:solidFill>
            <a:prstDash val="solid"/>
            <a:round/>
            <a:headEnd type="none" w="med" len="med"/>
            <a:tailEnd type="none" w="med" len="med"/>
          </a:ln>
        </p:spPr>
      </p:cxnSp>
      <p:cxnSp>
        <p:nvCxnSpPr>
          <p:cNvPr id="398" name="Google Shape;398;p50"/>
          <p:cNvCxnSpPr/>
          <p:nvPr/>
        </p:nvCxnSpPr>
        <p:spPr>
          <a:xfrm rot="10800000" flipH="1">
            <a:off x="2775450" y="1478850"/>
            <a:ext cx="3375300" cy="23700"/>
          </a:xfrm>
          <a:prstGeom prst="straightConnector1">
            <a:avLst/>
          </a:prstGeom>
          <a:noFill/>
          <a:ln w="19050" cap="flat" cmpd="sng">
            <a:solidFill>
              <a:srgbClr val="EF6C00"/>
            </a:solidFill>
            <a:prstDash val="solid"/>
            <a:round/>
            <a:headEnd type="none" w="med" len="med"/>
            <a:tailEnd type="non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1"/>
          <p:cNvSpPr txBox="1">
            <a:spLocks noGrp="1"/>
          </p:cNvSpPr>
          <p:nvPr>
            <p:ph type="title"/>
          </p:nvPr>
        </p:nvSpPr>
        <p:spPr>
          <a:xfrm>
            <a:off x="311700" y="455975"/>
            <a:ext cx="50841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ELOs &amp; Workforce Training</a:t>
            </a:r>
            <a:endParaRPr/>
          </a:p>
        </p:txBody>
      </p:sp>
      <p:sp>
        <p:nvSpPr>
          <p:cNvPr id="404" name="Google Shape;404;p51"/>
          <p:cNvSpPr txBox="1">
            <a:spLocks noGrp="1"/>
          </p:cNvSpPr>
          <p:nvPr>
            <p:ph type="body" idx="1"/>
          </p:nvPr>
        </p:nvSpPr>
        <p:spPr>
          <a:xfrm>
            <a:off x="265500" y="1332375"/>
            <a:ext cx="8760300" cy="352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Students today are encouraged to identify </a:t>
            </a:r>
            <a:r>
              <a:rPr lang="en" sz="1600" u="sng"/>
              <a:t>career pathways</a:t>
            </a:r>
            <a:r>
              <a:rPr lang="en" sz="1600"/>
              <a:t> as early as middle school. By high school many are supposed to have Individual Career &amp; Academic Plans in place.</a:t>
            </a:r>
            <a:endParaRPr sz="1600"/>
          </a:p>
          <a:p>
            <a:pPr marL="0" lvl="0" indent="0" algn="l" rtl="0">
              <a:spcBef>
                <a:spcPts val="1600"/>
              </a:spcBef>
              <a:spcAft>
                <a:spcPts val="0"/>
              </a:spcAft>
              <a:buNone/>
            </a:pPr>
            <a:r>
              <a:rPr lang="en" sz="1600"/>
              <a:t>Increasingly, children are viewed as </a:t>
            </a:r>
            <a:r>
              <a:rPr lang="en" sz="1600" u="sng"/>
              <a:t>human capital</a:t>
            </a:r>
            <a:r>
              <a:rPr lang="en" sz="1600"/>
              <a:t> to meet the needs of the economy.</a:t>
            </a:r>
            <a:endParaRPr sz="1600"/>
          </a:p>
          <a:p>
            <a:pPr marL="0" lvl="0" indent="0" algn="l" rtl="0">
              <a:spcBef>
                <a:spcPts val="1600"/>
              </a:spcBef>
              <a:spcAft>
                <a:spcPts val="0"/>
              </a:spcAft>
              <a:buNone/>
            </a:pPr>
            <a:r>
              <a:rPr lang="en" sz="1600"/>
              <a:t>Education now emphasizes </a:t>
            </a:r>
            <a:r>
              <a:rPr lang="en" sz="1600" u="sng"/>
              <a:t>acquisition of skills</a:t>
            </a:r>
            <a:r>
              <a:rPr lang="en" sz="1600"/>
              <a:t> over exercising intellectual curiosity.</a:t>
            </a:r>
            <a:endParaRPr sz="1600"/>
          </a:p>
          <a:p>
            <a:pPr marL="0" lvl="0" indent="0" algn="l" rtl="0">
              <a:spcBef>
                <a:spcPts val="1600"/>
              </a:spcBef>
              <a:spcAft>
                <a:spcPts val="0"/>
              </a:spcAft>
              <a:buNone/>
            </a:pPr>
            <a:r>
              <a:rPr lang="en" sz="1600"/>
              <a:t>ELOs are consistent with workforce training, since many of these “learning opportunities” involve a career component. It also provides a means whereby a student’s “soft skills” can be assessed and documented in a project-based setting.</a:t>
            </a:r>
            <a:endParaRPr sz="1600"/>
          </a:p>
          <a:p>
            <a:pPr marL="0" lvl="0" indent="0" algn="l" rtl="0">
              <a:spcBef>
                <a:spcPts val="1600"/>
              </a:spcBef>
              <a:spcAft>
                <a:spcPts val="1600"/>
              </a:spcAft>
              <a:buNone/>
            </a:pPr>
            <a:r>
              <a:rPr lang="en" sz="1600"/>
              <a:t>There is great pressure </a:t>
            </a:r>
            <a:r>
              <a:rPr lang="en" sz="1600">
                <a:solidFill>
                  <a:srgbClr val="555555"/>
                </a:solidFill>
              </a:rPr>
              <a:t>to </a:t>
            </a:r>
            <a:r>
              <a:rPr lang="en" sz="1600" u="sng">
                <a:solidFill>
                  <a:srgbClr val="555555"/>
                </a:solidFill>
                <a:hlinkClick r:id="rId3">
                  <a:extLst>
                    <a:ext uri="{A12FA001-AC4F-418D-AE19-62706E023703}">
                      <ahyp:hlinkClr xmlns:ahyp="http://schemas.microsoft.com/office/drawing/2018/hyperlinkcolor" val="tx"/>
                    </a:ext>
                  </a:extLst>
                </a:hlinkClick>
              </a:rPr>
              <a:t>lift restrictions on sharing student records</a:t>
            </a:r>
            <a:r>
              <a:rPr lang="en" sz="1600">
                <a:solidFill>
                  <a:srgbClr val="555555"/>
                </a:solidFill>
              </a:rPr>
              <a:t> acros</a:t>
            </a:r>
            <a:r>
              <a:rPr lang="en" sz="1600"/>
              <a:t>s federal agencies and to research institutions, so as to facilitate the flow of education-workforce data.</a:t>
            </a:r>
            <a:endParaRPr sz="1600"/>
          </a:p>
        </p:txBody>
      </p:sp>
      <p:pic>
        <p:nvPicPr>
          <p:cNvPr id="405" name="Google Shape;405;p51" descr="College &amp; Career.jpg"/>
          <p:cNvPicPr preferRelativeResize="0"/>
          <p:nvPr/>
        </p:nvPicPr>
        <p:blipFill>
          <a:blip r:embed="rId4">
            <a:alphaModFix/>
          </a:blip>
          <a:stretch>
            <a:fillRect/>
          </a:stretch>
        </p:blipFill>
        <p:spPr>
          <a:xfrm>
            <a:off x="5560250" y="163325"/>
            <a:ext cx="3465551" cy="1169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192450" y="724200"/>
            <a:ext cx="4045200" cy="82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HUMANITY</a:t>
            </a:r>
            <a:endParaRPr/>
          </a:p>
        </p:txBody>
      </p:sp>
      <p:sp>
        <p:nvSpPr>
          <p:cNvPr id="85" name="Google Shape;85;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3600"/>
              <a:t>Future Ready Schools</a:t>
            </a:r>
            <a:endParaRPr sz="3600"/>
          </a:p>
        </p:txBody>
      </p:sp>
      <p:sp>
        <p:nvSpPr>
          <p:cNvPr id="86" name="Google Shape;86;p16"/>
          <p:cNvSpPr txBox="1">
            <a:spLocks noGrp="1"/>
          </p:cNvSpPr>
          <p:nvPr>
            <p:ph type="title"/>
          </p:nvPr>
        </p:nvSpPr>
        <p:spPr>
          <a:xfrm>
            <a:off x="303125" y="3401400"/>
            <a:ext cx="4045200" cy="82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FREE WILL</a:t>
            </a:r>
            <a:endParaRPr/>
          </a:p>
        </p:txBody>
      </p:sp>
      <p:sp>
        <p:nvSpPr>
          <p:cNvPr id="87" name="Google Shape;87;p16"/>
          <p:cNvSpPr txBox="1">
            <a:spLocks noGrp="1"/>
          </p:cNvSpPr>
          <p:nvPr>
            <p:ph type="title"/>
          </p:nvPr>
        </p:nvSpPr>
        <p:spPr>
          <a:xfrm>
            <a:off x="1510975" y="1551300"/>
            <a:ext cx="1531500" cy="177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5000"/>
              <a:t>?</a:t>
            </a:r>
            <a:endParaRPr sz="15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2"/>
          <p:cNvSpPr txBox="1">
            <a:spLocks noGrp="1"/>
          </p:cNvSpPr>
          <p:nvPr>
            <p:ph type="title"/>
          </p:nvPr>
        </p:nvSpPr>
        <p:spPr>
          <a:xfrm>
            <a:off x="155850" y="4499375"/>
            <a:ext cx="6213900" cy="52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This is our future if we don’t start speaking up.</a:t>
            </a:r>
            <a:endParaRPr sz="2400"/>
          </a:p>
        </p:txBody>
      </p:sp>
      <p:pic>
        <p:nvPicPr>
          <p:cNvPr id="411" name="Google Shape;411;p52" descr="Play the game, make the future.&#10;9am March 8 - 9pm March 9 CST&#10;www.LearningIsEarning2026.org" title="Learning is Earning 2026 - A partnership between ACT Foundation &amp; IFTF">
            <a:hlinkClick r:id="rId3"/>
          </p:cNvPr>
          <p:cNvPicPr preferRelativeResize="0"/>
          <p:nvPr/>
        </p:nvPicPr>
        <p:blipFill>
          <a:blip r:embed="rId4">
            <a:alphaModFix/>
          </a:blip>
          <a:stretch>
            <a:fillRect/>
          </a:stretch>
        </p:blipFill>
        <p:spPr>
          <a:xfrm>
            <a:off x="270125" y="171450"/>
            <a:ext cx="5604290" cy="4203225"/>
          </a:xfrm>
          <a:prstGeom prst="rect">
            <a:avLst/>
          </a:prstGeom>
          <a:noFill/>
          <a:ln>
            <a:noFill/>
          </a:ln>
        </p:spPr>
      </p:pic>
      <p:sp>
        <p:nvSpPr>
          <p:cNvPr id="412" name="Google Shape;412;p52"/>
          <p:cNvSpPr txBox="1"/>
          <p:nvPr/>
        </p:nvSpPr>
        <p:spPr>
          <a:xfrm>
            <a:off x="6120250" y="155875"/>
            <a:ext cx="2909400" cy="342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u="sng">
                <a:solidFill>
                  <a:srgbClr val="EF6C00"/>
                </a:solidFill>
                <a:latin typeface="PT Sans Narrow"/>
                <a:ea typeface="PT Sans Narrow"/>
                <a:cs typeface="PT Sans Narrow"/>
                <a:sym typeface="PT Sans Narrow"/>
                <a:hlinkClick r:id="rId5">
                  <a:extLst>
                    <a:ext uri="{A12FA001-AC4F-418D-AE19-62706E023703}">
                      <ahyp:hlinkClr xmlns:ahyp="http://schemas.microsoft.com/office/drawing/2018/hyperlinkcolor" val="tx"/>
                    </a:ext>
                  </a:extLst>
                </a:hlinkClick>
              </a:rPr>
              <a:t>Building the Future of Education</a:t>
            </a:r>
            <a:r>
              <a:rPr lang="en" sz="2400" b="1">
                <a:solidFill>
                  <a:srgbClr val="EF6C00"/>
                </a:solidFill>
                <a:latin typeface="PT Sans Narrow"/>
                <a:ea typeface="PT Sans Narrow"/>
                <a:cs typeface="PT Sans Narrow"/>
                <a:sym typeface="PT Sans Narrow"/>
              </a:rPr>
              <a:t>, p. 12</a:t>
            </a:r>
            <a:r>
              <a:rPr lang="en" sz="2400" b="1">
                <a:solidFill>
                  <a:srgbClr val="695D46"/>
                </a:solidFill>
                <a:latin typeface="PT Sans Narrow"/>
                <a:ea typeface="PT Sans Narrow"/>
                <a:cs typeface="PT Sans Narrow"/>
                <a:sym typeface="PT Sans Narrow"/>
              </a:rPr>
              <a:t>  </a:t>
            </a:r>
            <a:endParaRPr sz="2400" b="1">
              <a:solidFill>
                <a:srgbClr val="695D46"/>
              </a:solidFill>
              <a:latin typeface="PT Sans Narrow"/>
              <a:ea typeface="PT Sans Narrow"/>
              <a:cs typeface="PT Sans Narrow"/>
              <a:sym typeface="PT Sans Narrow"/>
            </a:endParaRPr>
          </a:p>
          <a:p>
            <a:pPr marL="0" lvl="0" indent="0" algn="l" rtl="0">
              <a:spcBef>
                <a:spcPts val="0"/>
              </a:spcBef>
              <a:spcAft>
                <a:spcPts val="0"/>
              </a:spcAft>
              <a:buNone/>
            </a:pPr>
            <a:endParaRPr>
              <a:solidFill>
                <a:srgbClr val="695D46"/>
              </a:solidFill>
              <a:latin typeface="Open Sans"/>
              <a:ea typeface="Open Sans"/>
              <a:cs typeface="Open Sans"/>
              <a:sym typeface="Open Sans"/>
            </a:endParaRPr>
          </a:p>
          <a:p>
            <a:pPr marL="0" lvl="0" indent="0" algn="l" rtl="0">
              <a:spcBef>
                <a:spcPts val="0"/>
              </a:spcBef>
              <a:spcAft>
                <a:spcPts val="0"/>
              </a:spcAft>
              <a:buNone/>
            </a:pPr>
            <a:r>
              <a:rPr lang="en" sz="1800">
                <a:solidFill>
                  <a:srgbClr val="555555"/>
                </a:solidFill>
                <a:latin typeface="Open Sans"/>
                <a:ea typeface="Open Sans"/>
                <a:cs typeface="Open Sans"/>
                <a:sym typeface="Open Sans"/>
              </a:rPr>
              <a:t>“If, in the future, more of our children grow up to be TaskRabbits, that may affect the kind of education, training and real-world experience they need to succeed in the odd-job workforce.”</a:t>
            </a:r>
            <a:endParaRPr sz="1800">
              <a:solidFill>
                <a:srgbClr val="555555"/>
              </a:solidFill>
              <a:latin typeface="Open Sans"/>
              <a:ea typeface="Open Sans"/>
              <a:cs typeface="Open Sans"/>
              <a:sym typeface="Open Sans"/>
            </a:endParaRPr>
          </a:p>
        </p:txBody>
      </p:sp>
      <p:sp>
        <p:nvSpPr>
          <p:cNvPr id="413" name="Google Shape;413;p52"/>
          <p:cNvSpPr/>
          <p:nvPr/>
        </p:nvSpPr>
        <p:spPr>
          <a:xfrm>
            <a:off x="5408825" y="4499375"/>
            <a:ext cx="465600" cy="457200"/>
          </a:xfrm>
          <a:prstGeom prst="upArrow">
            <a:avLst>
              <a:gd name="adj1" fmla="val 50000"/>
              <a:gd name="adj2" fmla="val 50000"/>
            </a:avLst>
          </a:prstGeom>
          <a:solidFill>
            <a:srgbClr val="EF6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2"/>
          <p:cNvSpPr txBox="1"/>
          <p:nvPr/>
        </p:nvSpPr>
        <p:spPr>
          <a:xfrm>
            <a:off x="6217150" y="3673925"/>
            <a:ext cx="2715600" cy="12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555555"/>
                </a:solidFill>
                <a:latin typeface="Open Sans"/>
                <a:ea typeface="Open Sans"/>
                <a:cs typeface="Open Sans"/>
                <a:sym typeface="Open Sans"/>
              </a:rPr>
              <a:t>This video was produced in partnership with “Institute for the Future” a RAND spin-off from the 1960s. Despite the somewhat corny nature of the acting IFTF has many </a:t>
            </a:r>
            <a:r>
              <a:rPr lang="en" sz="1200" u="sng">
                <a:solidFill>
                  <a:srgbClr val="555555"/>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high-powered partners</a:t>
            </a:r>
            <a:r>
              <a:rPr lang="en" sz="1200">
                <a:solidFill>
                  <a:srgbClr val="555555"/>
                </a:solidFill>
                <a:latin typeface="Open Sans"/>
                <a:ea typeface="Open Sans"/>
                <a:cs typeface="Open Sans"/>
                <a:sym typeface="Open Sans"/>
              </a:rPr>
              <a:t>. </a:t>
            </a:r>
            <a:endParaRPr sz="1200">
              <a:solidFill>
                <a:srgbClr val="555555"/>
              </a:solidFill>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3"/>
          <p:cNvSpPr txBox="1"/>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EF6C00"/>
                </a:solidFill>
                <a:latin typeface="PT Sans Narrow"/>
                <a:ea typeface="PT Sans Narrow"/>
                <a:cs typeface="PT Sans Narrow"/>
                <a:sym typeface="PT Sans Narrow"/>
              </a:rPr>
              <a:t>If you are interested in reading more thoughts on digital education by a skeptical parent, visit: </a:t>
            </a:r>
            <a:endParaRPr sz="3600" b="1">
              <a:solidFill>
                <a:srgbClr val="EF6C00"/>
              </a:solidFill>
              <a:latin typeface="PT Sans Narrow"/>
              <a:ea typeface="PT Sans Narrow"/>
              <a:cs typeface="PT Sans Narrow"/>
              <a:sym typeface="PT Sans Narrow"/>
            </a:endParaRPr>
          </a:p>
        </p:txBody>
      </p:sp>
      <p:sp>
        <p:nvSpPr>
          <p:cNvPr id="420" name="Google Shape;420;p53"/>
          <p:cNvSpPr txBox="1"/>
          <p:nvPr/>
        </p:nvSpPr>
        <p:spPr>
          <a:xfrm>
            <a:off x="873225" y="3003025"/>
            <a:ext cx="7411800" cy="123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u="sng">
                <a:solidFill>
                  <a:srgbClr val="FFFFF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A Wrench In The Gears</a:t>
            </a:r>
            <a:endParaRPr sz="4800" b="1">
              <a:solidFill>
                <a:srgbClr val="FFFFFF"/>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p:nvPr/>
        </p:nvSpPr>
        <p:spPr>
          <a:xfrm>
            <a:off x="1944250" y="357650"/>
            <a:ext cx="5042400" cy="74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EF6C00"/>
                </a:solidFill>
                <a:latin typeface="PT Sans Narrow"/>
                <a:ea typeface="PT Sans Narrow"/>
                <a:cs typeface="PT Sans Narrow"/>
                <a:sym typeface="PT Sans Narrow"/>
              </a:rPr>
              <a:t>What is the end game?</a:t>
            </a:r>
            <a:endParaRPr sz="3600" b="1">
              <a:solidFill>
                <a:srgbClr val="EF6C00"/>
              </a:solidFill>
              <a:latin typeface="PT Sans Narrow"/>
              <a:ea typeface="PT Sans Narrow"/>
              <a:cs typeface="PT Sans Narrow"/>
              <a:sym typeface="PT Sans Narrow"/>
            </a:endParaRPr>
          </a:p>
        </p:txBody>
      </p:sp>
      <p:sp>
        <p:nvSpPr>
          <p:cNvPr id="93" name="Google Shape;93;p17"/>
          <p:cNvSpPr txBox="1"/>
          <p:nvPr/>
        </p:nvSpPr>
        <p:spPr>
          <a:xfrm>
            <a:off x="462950" y="1296150"/>
            <a:ext cx="8229600" cy="344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1800">
                <a:solidFill>
                  <a:schemeClr val="dk2"/>
                </a:solidFill>
                <a:latin typeface="Open Sans"/>
                <a:ea typeface="Open Sans"/>
                <a:cs typeface="Open Sans"/>
                <a:sym typeface="Open Sans"/>
              </a:rPr>
              <a:t>Eliminate local control.</a:t>
            </a: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r>
              <a:rPr lang="en" sz="1800">
                <a:solidFill>
                  <a:schemeClr val="dk2"/>
                </a:solidFill>
                <a:latin typeface="Open Sans"/>
                <a:ea typeface="Open Sans"/>
                <a:cs typeface="Open Sans"/>
                <a:sym typeface="Open Sans"/>
              </a:rPr>
              <a:t>Automate the teaching profession-AI advances in service industries.</a:t>
            </a: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r>
              <a:rPr lang="en" sz="1800">
                <a:solidFill>
                  <a:schemeClr val="dk2"/>
                </a:solidFill>
                <a:latin typeface="Open Sans"/>
                <a:ea typeface="Open Sans"/>
                <a:cs typeface="Open Sans"/>
                <a:sym typeface="Open Sans"/>
              </a:rPr>
              <a:t>Create a new system built on data-mining / surveillance.</a:t>
            </a: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r>
              <a:rPr lang="en" sz="1800">
                <a:solidFill>
                  <a:schemeClr val="dk2"/>
                </a:solidFill>
                <a:latin typeface="Open Sans"/>
                <a:ea typeface="Open Sans"/>
                <a:cs typeface="Open Sans"/>
                <a:sym typeface="Open Sans"/>
              </a:rPr>
              <a:t>Eliminate or minimize school buildings in favor of drop-in centers.</a:t>
            </a: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r>
              <a:rPr lang="en" sz="1800">
                <a:solidFill>
                  <a:schemeClr val="dk2"/>
                </a:solidFill>
                <a:latin typeface="Open Sans"/>
                <a:ea typeface="Open Sans"/>
                <a:cs typeface="Open Sans"/>
                <a:sym typeface="Open Sans"/>
              </a:rPr>
              <a:t>Shift to a majority cyber model with a bit of community-based learning.</a:t>
            </a: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r>
              <a:rPr lang="en" sz="1800">
                <a:solidFill>
                  <a:schemeClr val="dk2"/>
                </a:solidFill>
                <a:latin typeface="Open Sans"/>
                <a:ea typeface="Open Sans"/>
                <a:cs typeface="Open Sans"/>
                <a:sym typeface="Open Sans"/>
              </a:rPr>
              <a:t>Virtual wallet ESAs and badging systems will enable the ecosystem model.</a:t>
            </a: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r>
              <a:rPr lang="en" sz="1800">
                <a:solidFill>
                  <a:schemeClr val="dk2"/>
                </a:solidFill>
                <a:latin typeface="Open Sans"/>
                <a:ea typeface="Open Sans"/>
                <a:cs typeface="Open Sans"/>
                <a:sym typeface="Open Sans"/>
              </a:rPr>
              <a:t>Shift to a human-capital, skills-training mindset.</a:t>
            </a: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endParaRPr sz="1800">
              <a:solidFill>
                <a:schemeClr val="dk2"/>
              </a:solidFill>
              <a:latin typeface="Open Sans"/>
              <a:ea typeface="Open Sans"/>
              <a:cs typeface="Open Sans"/>
              <a:sym typeface="Open Sans"/>
            </a:endParaRPr>
          </a:p>
          <a:p>
            <a:pPr marL="0" lvl="0" indent="0" algn="l" rtl="0">
              <a:lnSpc>
                <a:spcPct val="115000"/>
              </a:lnSpc>
              <a:spcBef>
                <a:spcPts val="700"/>
              </a:spcBef>
              <a:spcAft>
                <a:spcPts val="0"/>
              </a:spcAft>
              <a:buNone/>
            </a:pPr>
            <a:endParaRPr sz="1800">
              <a:solidFill>
                <a:schemeClr val="dk2"/>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body" idx="1"/>
          </p:nvPr>
        </p:nvSpPr>
        <p:spPr>
          <a:xfrm>
            <a:off x="332475" y="136400"/>
            <a:ext cx="1683300" cy="479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EF6C00"/>
                </a:solidFill>
              </a:rPr>
              <a:t>Knewtown</a:t>
            </a:r>
            <a:endParaRPr b="1">
              <a:solidFill>
                <a:srgbClr val="EF6C00"/>
              </a:solidFill>
            </a:endParaRPr>
          </a:p>
          <a:p>
            <a:pPr marL="0" lvl="0" indent="0" algn="l" rtl="0">
              <a:spcBef>
                <a:spcPts val="0"/>
              </a:spcBef>
              <a:spcAft>
                <a:spcPts val="0"/>
              </a:spcAft>
              <a:buNone/>
            </a:pPr>
            <a:r>
              <a:rPr lang="en" b="1">
                <a:solidFill>
                  <a:srgbClr val="EF6C00"/>
                </a:solidFill>
              </a:rPr>
              <a:t>Datapalooza</a:t>
            </a:r>
            <a:endParaRPr b="1">
              <a:solidFill>
                <a:srgbClr val="EF6C00"/>
              </a:solidFill>
            </a:endParaRPr>
          </a:p>
          <a:p>
            <a:pPr marL="0" lvl="0" indent="0" algn="l" rtl="0">
              <a:spcBef>
                <a:spcPts val="0"/>
              </a:spcBef>
              <a:spcAft>
                <a:spcPts val="0"/>
              </a:spcAft>
              <a:buNone/>
            </a:pPr>
            <a:r>
              <a:rPr lang="en" b="1">
                <a:solidFill>
                  <a:srgbClr val="EF6C00"/>
                </a:solidFill>
              </a:rPr>
              <a:t>2012</a:t>
            </a:r>
            <a:endParaRPr b="1">
              <a:solidFill>
                <a:srgbClr val="EF6C00"/>
              </a:solidFill>
            </a:endParaRPr>
          </a:p>
          <a:p>
            <a:pPr marL="0" lvl="0" indent="0" algn="l" rtl="0">
              <a:lnSpc>
                <a:spcPct val="115000"/>
              </a:lnSpc>
              <a:spcBef>
                <a:spcPts val="0"/>
              </a:spcBef>
              <a:spcAft>
                <a:spcPts val="0"/>
              </a:spcAft>
              <a:buNone/>
            </a:pPr>
            <a:endParaRPr sz="1000">
              <a:solidFill>
                <a:srgbClr val="333333"/>
              </a:solidFill>
              <a:latin typeface="Arial"/>
              <a:ea typeface="Arial"/>
              <a:cs typeface="Arial"/>
              <a:sym typeface="Arial"/>
            </a:endParaRPr>
          </a:p>
          <a:p>
            <a:pPr marL="0" lvl="0" indent="0" algn="l" rtl="0">
              <a:lnSpc>
                <a:spcPct val="115000"/>
              </a:lnSpc>
              <a:spcBef>
                <a:spcPts val="0"/>
              </a:spcBef>
              <a:spcAft>
                <a:spcPts val="0"/>
              </a:spcAft>
              <a:buNone/>
            </a:pPr>
            <a:r>
              <a:rPr lang="en" sz="1200">
                <a:solidFill>
                  <a:srgbClr val="695D46"/>
                </a:solidFill>
                <a:latin typeface="Open Sans"/>
                <a:ea typeface="Open Sans"/>
                <a:cs typeface="Open Sans"/>
                <a:sym typeface="Open Sans"/>
              </a:rPr>
              <a:t>“What if your math syllabus could tell you what to eat for breakfast to score higher on your quiz tomorrow?...</a:t>
            </a:r>
            <a:endParaRPr sz="1200">
              <a:solidFill>
                <a:srgbClr val="695D46"/>
              </a:solidFill>
              <a:latin typeface="Open Sans"/>
              <a:ea typeface="Open Sans"/>
              <a:cs typeface="Open Sans"/>
              <a:sym typeface="Open Sans"/>
            </a:endParaRPr>
          </a:p>
          <a:p>
            <a:pPr marL="0" lvl="0" indent="0" algn="l" rtl="0">
              <a:lnSpc>
                <a:spcPct val="115000"/>
              </a:lnSpc>
              <a:spcBef>
                <a:spcPts val="0"/>
              </a:spcBef>
              <a:spcAft>
                <a:spcPts val="0"/>
              </a:spcAft>
              <a:buNone/>
            </a:pPr>
            <a:endParaRPr sz="1200">
              <a:solidFill>
                <a:srgbClr val="695D46"/>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a:solidFill>
                  <a:srgbClr val="695D46"/>
                </a:solidFill>
                <a:latin typeface="Open Sans"/>
                <a:ea typeface="Open Sans"/>
                <a:cs typeface="Open Sans"/>
                <a:sym typeface="Open Sans"/>
              </a:rPr>
              <a:t>Knewton collects millions of data points about student users in order to provide them with more effective timing and content to enhance learning.”</a:t>
            </a:r>
            <a:endParaRPr sz="1200">
              <a:solidFill>
                <a:srgbClr val="695D46"/>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u="sng">
                <a:solidFill>
                  <a:srgbClr val="695D46"/>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Youtube Link</a:t>
            </a:r>
            <a:endParaRPr sz="1200">
              <a:solidFill>
                <a:srgbClr val="695D46"/>
              </a:solidFill>
              <a:latin typeface="Open Sans"/>
              <a:ea typeface="Open Sans"/>
              <a:cs typeface="Open Sans"/>
              <a:sym typeface="Open Sans"/>
            </a:endParaRPr>
          </a:p>
        </p:txBody>
      </p:sp>
      <p:pic>
        <p:nvPicPr>
          <p:cNvPr id="99" name="Google Shape;99;p18" descr="What if your math syllabus could tell you what to eat for breakfast to score higher on your quiz tomorrow? Jose Ferreira, CEO of Knewton, shares his vision for a future where every student receives a truly personalized curriculum best suited to his or her needs. Knewton collects millions of data points about student users in order to provide them with more effective timing and content to enhance learning." title="Knewton - Education Datapalooza">
            <a:hlinkClick r:id="rId4"/>
          </p:cNvPr>
          <p:cNvPicPr preferRelativeResize="0"/>
          <p:nvPr/>
        </p:nvPicPr>
        <p:blipFill>
          <a:blip r:embed="rId5">
            <a:alphaModFix/>
          </a:blip>
          <a:stretch>
            <a:fillRect/>
          </a:stretch>
        </p:blipFill>
        <p:spPr>
          <a:xfrm>
            <a:off x="2296425" y="136400"/>
            <a:ext cx="6494300" cy="4870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p:nvPr/>
        </p:nvSpPr>
        <p:spPr>
          <a:xfrm>
            <a:off x="2328550" y="1941850"/>
            <a:ext cx="4833000" cy="12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EF6C00"/>
                </a:solidFill>
                <a:latin typeface="PT Sans Narrow"/>
                <a:ea typeface="PT Sans Narrow"/>
                <a:cs typeface="PT Sans Narrow"/>
                <a:sym typeface="PT Sans Narrow"/>
              </a:rPr>
              <a:t>Language of Ed Reform 2.0</a:t>
            </a:r>
            <a:endParaRPr sz="3600" b="1">
              <a:solidFill>
                <a:srgbClr val="EF6C00"/>
              </a:solidFill>
              <a:latin typeface="PT Sans Narrow"/>
              <a:ea typeface="PT Sans Narrow"/>
              <a:cs typeface="PT Sans Narrow"/>
              <a:sym typeface="PT Sans Narrow"/>
            </a:endParaRPr>
          </a:p>
        </p:txBody>
      </p:sp>
      <p:sp>
        <p:nvSpPr>
          <p:cNvPr id="105" name="Google Shape;105;p19"/>
          <p:cNvSpPr/>
          <p:nvPr/>
        </p:nvSpPr>
        <p:spPr>
          <a:xfrm>
            <a:off x="290950" y="280550"/>
            <a:ext cx="1932600" cy="987000"/>
          </a:xfrm>
          <a:prstGeom prst="wedgeEllipseCallout">
            <a:avLst>
              <a:gd name="adj1" fmla="val 33875"/>
              <a:gd name="adj2" fmla="val 7844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p:nvPr/>
        </p:nvSpPr>
        <p:spPr>
          <a:xfrm>
            <a:off x="2408125" y="188750"/>
            <a:ext cx="2299800" cy="1271100"/>
          </a:xfrm>
          <a:prstGeom prst="wedgeEllipseCallout">
            <a:avLst>
              <a:gd name="adj1" fmla="val -3582"/>
              <a:gd name="adj2" fmla="val 9668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9"/>
          <p:cNvSpPr/>
          <p:nvPr/>
        </p:nvSpPr>
        <p:spPr>
          <a:xfrm>
            <a:off x="107350" y="1448575"/>
            <a:ext cx="1866900" cy="1066800"/>
          </a:xfrm>
          <a:prstGeom prst="wedgeEllipseCallout">
            <a:avLst>
              <a:gd name="adj1" fmla="val 65652"/>
              <a:gd name="adj2" fmla="val 295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9"/>
          <p:cNvSpPr/>
          <p:nvPr/>
        </p:nvSpPr>
        <p:spPr>
          <a:xfrm>
            <a:off x="751050" y="3775325"/>
            <a:ext cx="2299800" cy="1271100"/>
          </a:xfrm>
          <a:prstGeom prst="wedgeEllipseCallout">
            <a:avLst>
              <a:gd name="adj1" fmla="val 30274"/>
              <a:gd name="adj2" fmla="val -94416"/>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2727400" y="3068550"/>
            <a:ext cx="1932600" cy="1167300"/>
          </a:xfrm>
          <a:prstGeom prst="wedgeEllipseCallout">
            <a:avLst>
              <a:gd name="adj1" fmla="val -18831"/>
              <a:gd name="adj2" fmla="val -77273"/>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a:off x="6861475" y="138500"/>
            <a:ext cx="2074800" cy="1271100"/>
          </a:xfrm>
          <a:prstGeom prst="wedgeEllipseCallout">
            <a:avLst>
              <a:gd name="adj1" fmla="val -62471"/>
              <a:gd name="adj2" fmla="val 8647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p:nvPr/>
        </p:nvSpPr>
        <p:spPr>
          <a:xfrm>
            <a:off x="7202875" y="1840400"/>
            <a:ext cx="1780500" cy="1317000"/>
          </a:xfrm>
          <a:prstGeom prst="wedgeEllipseCallout">
            <a:avLst>
              <a:gd name="adj1" fmla="val -70731"/>
              <a:gd name="adj2" fmla="val -677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4366100" y="3979650"/>
            <a:ext cx="1866900" cy="1066800"/>
          </a:xfrm>
          <a:prstGeom prst="wedgeEllipseCallout">
            <a:avLst>
              <a:gd name="adj1" fmla="val -17678"/>
              <a:gd name="adj2" fmla="val -150921"/>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txBox="1"/>
          <p:nvPr/>
        </p:nvSpPr>
        <p:spPr>
          <a:xfrm>
            <a:off x="550625" y="534175"/>
            <a:ext cx="1548300" cy="4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695D46"/>
                </a:solidFill>
                <a:latin typeface="PT Sans Narrow"/>
                <a:ea typeface="PT Sans Narrow"/>
                <a:cs typeface="PT Sans Narrow"/>
                <a:sym typeface="PT Sans Narrow"/>
              </a:rPr>
              <a:t>School Redesign</a:t>
            </a:r>
            <a:endParaRPr sz="1800">
              <a:solidFill>
                <a:srgbClr val="695D46"/>
              </a:solidFill>
              <a:latin typeface="PT Sans Narrow"/>
              <a:ea typeface="PT Sans Narrow"/>
              <a:cs typeface="PT Sans Narrow"/>
              <a:sym typeface="PT Sans Narrow"/>
            </a:endParaRPr>
          </a:p>
        </p:txBody>
      </p:sp>
      <p:sp>
        <p:nvSpPr>
          <p:cNvPr id="114" name="Google Shape;114;p19"/>
          <p:cNvSpPr/>
          <p:nvPr/>
        </p:nvSpPr>
        <p:spPr>
          <a:xfrm>
            <a:off x="4790726" y="534175"/>
            <a:ext cx="2013300" cy="1066800"/>
          </a:xfrm>
          <a:prstGeom prst="wedgeEllipseCallout">
            <a:avLst>
              <a:gd name="adj1" fmla="val -52226"/>
              <a:gd name="adj2" fmla="val 64933"/>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9"/>
          <p:cNvSpPr txBox="1"/>
          <p:nvPr/>
        </p:nvSpPr>
        <p:spPr>
          <a:xfrm>
            <a:off x="2667775" y="528950"/>
            <a:ext cx="1780500" cy="5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695D46"/>
                </a:solidFill>
                <a:latin typeface="PT Sans Narrow"/>
                <a:ea typeface="PT Sans Narrow"/>
                <a:cs typeface="PT Sans Narrow"/>
                <a:sym typeface="PT Sans Narrow"/>
              </a:rPr>
              <a:t>Whole Child</a:t>
            </a:r>
            <a:endParaRPr sz="1800">
              <a:solidFill>
                <a:srgbClr val="695D46"/>
              </a:solidFill>
              <a:latin typeface="PT Sans Narrow"/>
              <a:ea typeface="PT Sans Narrow"/>
              <a:cs typeface="PT Sans Narrow"/>
              <a:sym typeface="PT Sans Narrow"/>
            </a:endParaRPr>
          </a:p>
        </p:txBody>
      </p:sp>
      <p:sp>
        <p:nvSpPr>
          <p:cNvPr id="116" name="Google Shape;116;p19"/>
          <p:cNvSpPr txBox="1"/>
          <p:nvPr/>
        </p:nvSpPr>
        <p:spPr>
          <a:xfrm>
            <a:off x="6748975" y="3889025"/>
            <a:ext cx="2299800" cy="5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695D46"/>
                </a:solidFill>
                <a:latin typeface="PT Sans Narrow"/>
                <a:ea typeface="PT Sans Narrow"/>
                <a:cs typeface="PT Sans Narrow"/>
                <a:sym typeface="PT Sans Narrow"/>
              </a:rPr>
              <a:t>Innovating Toward Equity</a:t>
            </a:r>
            <a:endParaRPr sz="1800">
              <a:solidFill>
                <a:srgbClr val="695D46"/>
              </a:solidFill>
              <a:latin typeface="PT Sans Narrow"/>
              <a:ea typeface="PT Sans Narrow"/>
              <a:cs typeface="PT Sans Narrow"/>
              <a:sym typeface="PT Sans Narrow"/>
            </a:endParaRPr>
          </a:p>
        </p:txBody>
      </p:sp>
      <p:sp>
        <p:nvSpPr>
          <p:cNvPr id="117" name="Google Shape;117;p19"/>
          <p:cNvSpPr txBox="1"/>
          <p:nvPr/>
        </p:nvSpPr>
        <p:spPr>
          <a:xfrm>
            <a:off x="4818400" y="772225"/>
            <a:ext cx="1932600" cy="5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695D46"/>
                </a:solidFill>
                <a:latin typeface="PT Sans Narrow"/>
                <a:ea typeface="PT Sans Narrow"/>
                <a:cs typeface="PT Sans Narrow"/>
                <a:sym typeface="PT Sans Narrow"/>
              </a:rPr>
              <a:t>Eliminate “Seat Time”</a:t>
            </a:r>
            <a:endParaRPr sz="1800">
              <a:solidFill>
                <a:srgbClr val="695D46"/>
              </a:solidFill>
              <a:latin typeface="PT Sans Narrow"/>
              <a:ea typeface="PT Sans Narrow"/>
              <a:cs typeface="PT Sans Narrow"/>
              <a:sym typeface="PT Sans Narrow"/>
            </a:endParaRPr>
          </a:p>
        </p:txBody>
      </p:sp>
      <p:sp>
        <p:nvSpPr>
          <p:cNvPr id="118" name="Google Shape;118;p19"/>
          <p:cNvSpPr txBox="1"/>
          <p:nvPr/>
        </p:nvSpPr>
        <p:spPr>
          <a:xfrm>
            <a:off x="7000050" y="478700"/>
            <a:ext cx="1780500" cy="5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695D46"/>
                </a:solidFill>
                <a:latin typeface="PT Sans Narrow"/>
                <a:ea typeface="PT Sans Narrow"/>
                <a:cs typeface="PT Sans Narrow"/>
                <a:sym typeface="PT Sans Narrow"/>
              </a:rPr>
              <a:t>Credit Flexibility</a:t>
            </a:r>
            <a:endParaRPr sz="1800">
              <a:solidFill>
                <a:srgbClr val="695D46"/>
              </a:solidFill>
              <a:latin typeface="PT Sans Narrow"/>
              <a:ea typeface="PT Sans Narrow"/>
              <a:cs typeface="PT Sans Narrow"/>
              <a:sym typeface="PT Sans Narrow"/>
            </a:endParaRPr>
          </a:p>
        </p:txBody>
      </p:sp>
      <p:sp>
        <p:nvSpPr>
          <p:cNvPr id="119" name="Google Shape;119;p19"/>
          <p:cNvSpPr txBox="1"/>
          <p:nvPr/>
        </p:nvSpPr>
        <p:spPr>
          <a:xfrm>
            <a:off x="4409300" y="4169375"/>
            <a:ext cx="1780500" cy="76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695D46"/>
                </a:solidFill>
                <a:latin typeface="PT Sans Narrow"/>
                <a:ea typeface="PT Sans Narrow"/>
                <a:cs typeface="PT Sans Narrow"/>
                <a:sym typeface="PT Sans Narrow"/>
              </a:rPr>
              <a:t>Vibrant Learning Grids</a:t>
            </a:r>
            <a:endParaRPr sz="1800">
              <a:solidFill>
                <a:srgbClr val="695D46"/>
              </a:solidFill>
              <a:latin typeface="PT Sans Narrow"/>
              <a:ea typeface="PT Sans Narrow"/>
              <a:cs typeface="PT Sans Narrow"/>
              <a:sym typeface="PT Sans Narrow"/>
            </a:endParaRPr>
          </a:p>
        </p:txBody>
      </p:sp>
      <p:sp>
        <p:nvSpPr>
          <p:cNvPr id="120" name="Google Shape;120;p19"/>
          <p:cNvSpPr txBox="1"/>
          <p:nvPr/>
        </p:nvSpPr>
        <p:spPr>
          <a:xfrm>
            <a:off x="1010700" y="4040250"/>
            <a:ext cx="1780500" cy="5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695D46"/>
                </a:solidFill>
                <a:latin typeface="PT Sans Narrow"/>
                <a:ea typeface="PT Sans Narrow"/>
                <a:cs typeface="PT Sans Narrow"/>
                <a:sym typeface="PT Sans Narrow"/>
              </a:rPr>
              <a:t>Data-Rich Environments</a:t>
            </a:r>
            <a:endParaRPr sz="1800">
              <a:solidFill>
                <a:srgbClr val="695D46"/>
              </a:solidFill>
              <a:latin typeface="PT Sans Narrow"/>
              <a:ea typeface="PT Sans Narrow"/>
              <a:cs typeface="PT Sans Narrow"/>
              <a:sym typeface="PT Sans Narrow"/>
            </a:endParaRPr>
          </a:p>
        </p:txBody>
      </p:sp>
      <p:sp>
        <p:nvSpPr>
          <p:cNvPr id="121" name="Google Shape;121;p19"/>
          <p:cNvSpPr txBox="1"/>
          <p:nvPr/>
        </p:nvSpPr>
        <p:spPr>
          <a:xfrm>
            <a:off x="150550" y="1600975"/>
            <a:ext cx="1780500" cy="76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695D46"/>
                </a:solidFill>
                <a:latin typeface="PT Sans Narrow"/>
                <a:ea typeface="PT Sans Narrow"/>
                <a:cs typeface="PT Sans Narrow"/>
                <a:sym typeface="PT Sans Narrow"/>
              </a:rPr>
              <a:t>Innovative Assessments</a:t>
            </a:r>
            <a:endParaRPr sz="1800">
              <a:solidFill>
                <a:srgbClr val="695D46"/>
              </a:solidFill>
              <a:latin typeface="PT Sans Narrow"/>
              <a:ea typeface="PT Sans Narrow"/>
              <a:cs typeface="PT Sans Narrow"/>
              <a:sym typeface="PT Sans Narrow"/>
            </a:endParaRPr>
          </a:p>
        </p:txBody>
      </p:sp>
      <p:sp>
        <p:nvSpPr>
          <p:cNvPr id="122" name="Google Shape;122;p19"/>
          <p:cNvSpPr txBox="1"/>
          <p:nvPr/>
        </p:nvSpPr>
        <p:spPr>
          <a:xfrm>
            <a:off x="2803450" y="3298325"/>
            <a:ext cx="1780500" cy="5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695D46"/>
                </a:solidFill>
                <a:latin typeface="PT Sans Narrow"/>
                <a:ea typeface="PT Sans Narrow"/>
                <a:cs typeface="PT Sans Narrow"/>
                <a:sym typeface="PT Sans Narrow"/>
              </a:rPr>
              <a:t>Out of School Time Learning</a:t>
            </a:r>
            <a:endParaRPr sz="1800">
              <a:solidFill>
                <a:srgbClr val="695D46"/>
              </a:solidFill>
              <a:latin typeface="PT Sans Narrow"/>
              <a:ea typeface="PT Sans Narrow"/>
              <a:cs typeface="PT Sans Narrow"/>
              <a:sym typeface="PT Sans Narrow"/>
            </a:endParaRPr>
          </a:p>
        </p:txBody>
      </p:sp>
      <p:sp>
        <p:nvSpPr>
          <p:cNvPr id="123" name="Google Shape;123;p19"/>
          <p:cNvSpPr/>
          <p:nvPr/>
        </p:nvSpPr>
        <p:spPr>
          <a:xfrm>
            <a:off x="5284900" y="2850600"/>
            <a:ext cx="1619400" cy="871500"/>
          </a:xfrm>
          <a:prstGeom prst="wedgeEllipseCallout">
            <a:avLst>
              <a:gd name="adj1" fmla="val -35086"/>
              <a:gd name="adj2" fmla="val -6359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txBox="1"/>
          <p:nvPr/>
        </p:nvSpPr>
        <p:spPr>
          <a:xfrm>
            <a:off x="5204350" y="2991000"/>
            <a:ext cx="1780500" cy="5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695D46"/>
                </a:solidFill>
                <a:latin typeface="PT Sans Narrow"/>
                <a:ea typeface="PT Sans Narrow"/>
                <a:cs typeface="PT Sans Narrow"/>
                <a:sym typeface="PT Sans Narrow"/>
              </a:rPr>
              <a:t>Disruption</a:t>
            </a:r>
            <a:endParaRPr sz="1800">
              <a:solidFill>
                <a:srgbClr val="695D46"/>
              </a:solidFill>
              <a:latin typeface="PT Sans Narrow"/>
              <a:ea typeface="PT Sans Narrow"/>
              <a:cs typeface="PT Sans Narrow"/>
              <a:sym typeface="PT Sans Narrow"/>
            </a:endParaRPr>
          </a:p>
        </p:txBody>
      </p:sp>
      <p:sp>
        <p:nvSpPr>
          <p:cNvPr id="125" name="Google Shape;125;p19"/>
          <p:cNvSpPr txBox="1"/>
          <p:nvPr/>
        </p:nvSpPr>
        <p:spPr>
          <a:xfrm>
            <a:off x="7161550" y="1984300"/>
            <a:ext cx="1780500" cy="98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695D46"/>
                </a:solidFill>
                <a:latin typeface="PT Sans Narrow"/>
                <a:ea typeface="PT Sans Narrow"/>
                <a:cs typeface="PT Sans Narrow"/>
                <a:sym typeface="PT Sans Narrow"/>
              </a:rPr>
              <a:t>Future Ready Schools</a:t>
            </a:r>
            <a:endParaRPr sz="1800">
              <a:solidFill>
                <a:srgbClr val="695D46"/>
              </a:solidFill>
              <a:latin typeface="PT Sans Narrow"/>
              <a:ea typeface="PT Sans Narrow"/>
              <a:cs typeface="PT Sans Narrow"/>
              <a:sym typeface="PT Sans Narrow"/>
            </a:endParaRPr>
          </a:p>
        </p:txBody>
      </p:sp>
      <p:sp>
        <p:nvSpPr>
          <p:cNvPr id="126" name="Google Shape;126;p19"/>
          <p:cNvSpPr/>
          <p:nvPr/>
        </p:nvSpPr>
        <p:spPr>
          <a:xfrm>
            <a:off x="108400" y="2709600"/>
            <a:ext cx="2074800" cy="1066800"/>
          </a:xfrm>
          <a:prstGeom prst="wedgeEllipseCallout">
            <a:avLst>
              <a:gd name="adj1" fmla="val 60304"/>
              <a:gd name="adj2" fmla="val -56616"/>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txBox="1"/>
          <p:nvPr/>
        </p:nvSpPr>
        <p:spPr>
          <a:xfrm>
            <a:off x="250450" y="2906250"/>
            <a:ext cx="1932600" cy="59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695D46"/>
                </a:solidFill>
                <a:latin typeface="PT Sans Narrow"/>
                <a:ea typeface="PT Sans Narrow"/>
                <a:cs typeface="PT Sans Narrow"/>
                <a:sym typeface="PT Sans Narrow"/>
              </a:rPr>
              <a:t>Outdated “Factory” or “Industrial” Model</a:t>
            </a:r>
            <a:endParaRPr sz="1800">
              <a:solidFill>
                <a:srgbClr val="695D46"/>
              </a:solidFill>
              <a:latin typeface="PT Sans Narrow"/>
              <a:ea typeface="PT Sans Narrow"/>
              <a:cs typeface="PT Sans Narrow"/>
              <a:sym typeface="PT Sans Narrow"/>
            </a:endParaRPr>
          </a:p>
        </p:txBody>
      </p:sp>
      <p:sp>
        <p:nvSpPr>
          <p:cNvPr id="128" name="Google Shape;128;p19"/>
          <p:cNvSpPr/>
          <p:nvPr/>
        </p:nvSpPr>
        <p:spPr>
          <a:xfrm>
            <a:off x="6657625" y="3394500"/>
            <a:ext cx="2325900" cy="1490400"/>
          </a:xfrm>
          <a:prstGeom prst="wedgeEllipseCallout">
            <a:avLst>
              <a:gd name="adj1" fmla="val -38887"/>
              <a:gd name="adj2" fmla="val -8541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150750" y="221025"/>
            <a:ext cx="88425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ESSA changed the game.</a:t>
            </a:r>
            <a:endParaRPr/>
          </a:p>
        </p:txBody>
      </p:sp>
      <p:sp>
        <p:nvSpPr>
          <p:cNvPr id="134" name="Google Shape;134;p20"/>
          <p:cNvSpPr txBox="1">
            <a:spLocks noGrp="1"/>
          </p:cNvSpPr>
          <p:nvPr>
            <p:ph type="body" idx="1"/>
          </p:nvPr>
        </p:nvSpPr>
        <p:spPr>
          <a:xfrm>
            <a:off x="311700" y="975225"/>
            <a:ext cx="4405800" cy="3877200"/>
          </a:xfrm>
          <a:prstGeom prst="rect">
            <a:avLst/>
          </a:prstGeom>
        </p:spPr>
        <p:txBody>
          <a:bodyPr spcFirstLastPara="1" wrap="square" lIns="91425" tIns="91425" rIns="91425" bIns="91425" anchor="t" anchorCtr="0">
            <a:noAutofit/>
          </a:bodyPr>
          <a:lstStyle/>
          <a:p>
            <a:pPr marL="0" lvl="0" indent="0" algn="l" rtl="0">
              <a:spcBef>
                <a:spcPts val="700"/>
              </a:spcBef>
              <a:spcAft>
                <a:spcPts val="0"/>
              </a:spcAft>
              <a:buNone/>
            </a:pPr>
            <a:r>
              <a:rPr lang="en" sz="2400" b="1">
                <a:solidFill>
                  <a:srgbClr val="695D46"/>
                </a:solidFill>
                <a:latin typeface="PT Sans Narrow"/>
                <a:ea typeface="PT Sans Narrow"/>
                <a:cs typeface="PT Sans Narrow"/>
                <a:sym typeface="PT Sans Narrow"/>
              </a:rPr>
              <a:t>We’re Dealing With Ed Reform 1.0</a:t>
            </a:r>
            <a:endParaRPr sz="2400" b="1">
              <a:solidFill>
                <a:srgbClr val="695D46"/>
              </a:solidFill>
              <a:latin typeface="PT Sans Narrow"/>
              <a:ea typeface="PT Sans Narrow"/>
              <a:cs typeface="PT Sans Narrow"/>
              <a:sym typeface="PT Sans Narrow"/>
            </a:endParaRPr>
          </a:p>
          <a:p>
            <a:pPr marL="0" lvl="0" indent="0" algn="l" rtl="0">
              <a:spcBef>
                <a:spcPts val="700"/>
              </a:spcBef>
              <a:spcAft>
                <a:spcPts val="0"/>
              </a:spcAft>
              <a:buNone/>
            </a:pPr>
            <a:r>
              <a:rPr lang="en" sz="1450">
                <a:solidFill>
                  <a:srgbClr val="695D46"/>
                </a:solidFill>
                <a:latin typeface="Arial"/>
                <a:ea typeface="Arial"/>
                <a:cs typeface="Arial"/>
                <a:sym typeface="Arial"/>
              </a:rPr>
              <a:t>Vouchers</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Charters</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Teach for America</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School Closures / Turnaround Plans</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High Stakes Testing-End of Year</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Value Added Teacher Accountability</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Austerity Budgeting</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Broad Academy Superintendents</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Non-Elected School Boards</a:t>
            </a:r>
            <a:endParaRPr sz="1450">
              <a:solidFill>
                <a:srgbClr val="695D46"/>
              </a:solidFill>
              <a:latin typeface="Arial"/>
              <a:ea typeface="Arial"/>
              <a:cs typeface="Arial"/>
              <a:sym typeface="Arial"/>
            </a:endParaRPr>
          </a:p>
          <a:p>
            <a:pPr marL="0" lvl="0" indent="0" algn="l" rtl="0">
              <a:spcBef>
                <a:spcPts val="0"/>
              </a:spcBef>
              <a:spcAft>
                <a:spcPts val="1600"/>
              </a:spcAft>
              <a:buNone/>
            </a:pPr>
            <a:endParaRPr>
              <a:solidFill>
                <a:srgbClr val="695D46"/>
              </a:solidFill>
            </a:endParaRPr>
          </a:p>
        </p:txBody>
      </p:sp>
      <p:sp>
        <p:nvSpPr>
          <p:cNvPr id="135" name="Google Shape;135;p20"/>
          <p:cNvSpPr txBox="1">
            <a:spLocks noGrp="1"/>
          </p:cNvSpPr>
          <p:nvPr>
            <p:ph type="body" idx="2"/>
          </p:nvPr>
        </p:nvSpPr>
        <p:spPr>
          <a:xfrm>
            <a:off x="4717500" y="928425"/>
            <a:ext cx="4281000" cy="4101900"/>
          </a:xfrm>
          <a:prstGeom prst="rect">
            <a:avLst/>
          </a:prstGeom>
        </p:spPr>
        <p:txBody>
          <a:bodyPr spcFirstLastPara="1" wrap="square" lIns="91425" tIns="91425" rIns="91425" bIns="91425" anchor="t" anchorCtr="0">
            <a:noAutofit/>
          </a:bodyPr>
          <a:lstStyle/>
          <a:p>
            <a:pPr marL="0" lvl="0" indent="0" algn="l" rtl="0">
              <a:spcBef>
                <a:spcPts val="700"/>
              </a:spcBef>
              <a:spcAft>
                <a:spcPts val="0"/>
              </a:spcAft>
              <a:buNone/>
            </a:pPr>
            <a:r>
              <a:rPr lang="en" sz="2400" b="1">
                <a:solidFill>
                  <a:srgbClr val="695D46"/>
                </a:solidFill>
                <a:latin typeface="PT Sans Narrow"/>
                <a:ea typeface="PT Sans Narrow"/>
                <a:cs typeface="PT Sans Narrow"/>
                <a:sym typeface="PT Sans Narrow"/>
              </a:rPr>
              <a:t>They’re Implementing Ed Reform 2.0</a:t>
            </a:r>
            <a:endParaRPr sz="2400" b="1">
              <a:solidFill>
                <a:srgbClr val="695D46"/>
              </a:solidFill>
              <a:latin typeface="PT Sans Narrow"/>
              <a:ea typeface="PT Sans Narrow"/>
              <a:cs typeface="PT Sans Narrow"/>
              <a:sym typeface="PT Sans Narrow"/>
            </a:endParaRPr>
          </a:p>
          <a:p>
            <a:pPr marL="0" lvl="0" indent="0" algn="l" rtl="0">
              <a:spcBef>
                <a:spcPts val="700"/>
              </a:spcBef>
              <a:spcAft>
                <a:spcPts val="0"/>
              </a:spcAft>
              <a:buNone/>
            </a:pPr>
            <a:r>
              <a:rPr lang="en" sz="1450">
                <a:solidFill>
                  <a:srgbClr val="EF6C00"/>
                </a:solidFill>
                <a:latin typeface="Arial"/>
                <a:ea typeface="Arial"/>
                <a:cs typeface="Arial"/>
                <a:sym typeface="Arial"/>
              </a:rPr>
              <a:t>Learning Eco-Systems</a:t>
            </a:r>
            <a:endParaRPr sz="1450">
              <a:solidFill>
                <a:srgbClr val="EF6C00"/>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Hybrid-Blended Learning / Teacher On the Side</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Online Gaming Platforms</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Augmented &amp; Virtual Reality Simulations</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“Whole Child” Data Collection-SEL &amp; Behavior</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Credit Earned Outside School (ELOs)</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Standards-Based Grading</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Digital Badges &amp; Online Portfolios</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Workforce Pathways</a:t>
            </a:r>
            <a:endParaRPr sz="1450">
              <a:solidFill>
                <a:srgbClr val="695D46"/>
              </a:solidFill>
              <a:latin typeface="Arial"/>
              <a:ea typeface="Arial"/>
              <a:cs typeface="Arial"/>
              <a:sym typeface="Arial"/>
            </a:endParaRPr>
          </a:p>
          <a:p>
            <a:pPr marL="0" lvl="0" indent="0" algn="l" rtl="0">
              <a:spcBef>
                <a:spcPts val="700"/>
              </a:spcBef>
              <a:spcAft>
                <a:spcPts val="0"/>
              </a:spcAft>
              <a:buNone/>
            </a:pPr>
            <a:r>
              <a:rPr lang="en" sz="1450">
                <a:solidFill>
                  <a:srgbClr val="695D46"/>
                </a:solidFill>
                <a:latin typeface="Arial"/>
                <a:ea typeface="Arial"/>
                <a:cs typeface="Arial"/>
                <a:sym typeface="Arial"/>
              </a:rPr>
              <a:t>Education Savings Accounts / Blockchain / Bitcoin</a:t>
            </a:r>
            <a:endParaRPr sz="1450">
              <a:solidFill>
                <a:srgbClr val="695D46"/>
              </a:solidFill>
              <a:latin typeface="Arial"/>
              <a:ea typeface="Arial"/>
              <a:cs typeface="Arial"/>
              <a:sym typeface="Arial"/>
            </a:endParaRPr>
          </a:p>
        </p:txBody>
      </p:sp>
      <p:sp>
        <p:nvSpPr>
          <p:cNvPr id="136" name="Google Shape;136;p20"/>
          <p:cNvSpPr/>
          <p:nvPr/>
        </p:nvSpPr>
        <p:spPr>
          <a:xfrm>
            <a:off x="3682250" y="1785775"/>
            <a:ext cx="920400" cy="7074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90250" y="156925"/>
            <a:ext cx="5950200" cy="1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It’s all in how you frame the conversation, and the reformers have a head start.</a:t>
            </a:r>
            <a:endParaRPr sz="3000"/>
          </a:p>
        </p:txBody>
      </p:sp>
      <p:sp>
        <p:nvSpPr>
          <p:cNvPr id="142" name="Google Shape;142;p21"/>
          <p:cNvSpPr txBox="1">
            <a:spLocks noGrp="1"/>
          </p:cNvSpPr>
          <p:nvPr>
            <p:ph type="body" idx="1"/>
          </p:nvPr>
        </p:nvSpPr>
        <p:spPr>
          <a:xfrm>
            <a:off x="311700" y="1454625"/>
            <a:ext cx="3771900" cy="3512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a:t>Innovative</a:t>
            </a:r>
            <a:endParaRPr sz="1800"/>
          </a:p>
          <a:p>
            <a:pPr marL="0" lvl="0" indent="0" algn="l" rtl="0">
              <a:lnSpc>
                <a:spcPct val="150000"/>
              </a:lnSpc>
              <a:spcBef>
                <a:spcPts val="0"/>
              </a:spcBef>
              <a:spcAft>
                <a:spcPts val="0"/>
              </a:spcAft>
              <a:buNone/>
            </a:pPr>
            <a:r>
              <a:rPr lang="en" sz="1800"/>
              <a:t>Student-Centered</a:t>
            </a:r>
            <a:endParaRPr sz="1800"/>
          </a:p>
          <a:p>
            <a:pPr marL="0" lvl="0" indent="0" algn="l" rtl="0">
              <a:lnSpc>
                <a:spcPct val="150000"/>
              </a:lnSpc>
              <a:spcBef>
                <a:spcPts val="0"/>
              </a:spcBef>
              <a:spcAft>
                <a:spcPts val="0"/>
              </a:spcAft>
              <a:buNone/>
            </a:pPr>
            <a:r>
              <a:rPr lang="en" sz="1800"/>
              <a:t>Personalized</a:t>
            </a:r>
            <a:endParaRPr sz="1800"/>
          </a:p>
          <a:p>
            <a:pPr marL="0" lvl="0" indent="0" algn="l" rtl="0">
              <a:lnSpc>
                <a:spcPct val="150000"/>
              </a:lnSpc>
              <a:spcBef>
                <a:spcPts val="0"/>
              </a:spcBef>
              <a:spcAft>
                <a:spcPts val="0"/>
              </a:spcAft>
              <a:buNone/>
            </a:pPr>
            <a:r>
              <a:rPr lang="en" sz="1800"/>
              <a:t>Adaptive</a:t>
            </a:r>
            <a:endParaRPr sz="1800"/>
          </a:p>
          <a:p>
            <a:pPr marL="0" lvl="0" indent="0" algn="l" rtl="0">
              <a:lnSpc>
                <a:spcPct val="150000"/>
              </a:lnSpc>
              <a:spcBef>
                <a:spcPts val="0"/>
              </a:spcBef>
              <a:spcAft>
                <a:spcPts val="0"/>
              </a:spcAft>
              <a:buNone/>
            </a:pPr>
            <a:r>
              <a:rPr lang="en" sz="1800"/>
              <a:t>Blended-Hybrid Learning </a:t>
            </a:r>
            <a:endParaRPr sz="1800"/>
          </a:p>
          <a:p>
            <a:pPr marL="0" lvl="0" indent="0" algn="l" rtl="0">
              <a:lnSpc>
                <a:spcPct val="150000"/>
              </a:lnSpc>
              <a:spcBef>
                <a:spcPts val="0"/>
              </a:spcBef>
              <a:spcAft>
                <a:spcPts val="0"/>
              </a:spcAft>
              <a:buNone/>
            </a:pPr>
            <a:r>
              <a:rPr lang="en" sz="1800"/>
              <a:t>Formative (Stealth) Assessments</a:t>
            </a:r>
            <a:endParaRPr sz="1800"/>
          </a:p>
          <a:p>
            <a:pPr marL="0" lvl="0" indent="0" algn="l" rtl="0">
              <a:lnSpc>
                <a:spcPct val="150000"/>
              </a:lnSpc>
              <a:spcBef>
                <a:spcPts val="0"/>
              </a:spcBef>
              <a:spcAft>
                <a:spcPts val="0"/>
              </a:spcAft>
              <a:buNone/>
            </a:pPr>
            <a:r>
              <a:rPr lang="en" sz="1800"/>
              <a:t>Gamified Education Software</a:t>
            </a:r>
            <a:endParaRPr sz="1800"/>
          </a:p>
          <a:p>
            <a:pPr marL="0" lvl="0" indent="0" algn="l" rtl="0">
              <a:lnSpc>
                <a:spcPct val="150000"/>
              </a:lnSpc>
              <a:spcBef>
                <a:spcPts val="0"/>
              </a:spcBef>
              <a:spcAft>
                <a:spcPts val="0"/>
              </a:spcAft>
              <a:buNone/>
            </a:pPr>
            <a:r>
              <a:rPr lang="en" sz="1800"/>
              <a:t>1:1 Devices Initiatives</a:t>
            </a:r>
            <a:endParaRPr sz="1800"/>
          </a:p>
          <a:p>
            <a:pPr marL="0" lvl="0" indent="0" algn="l" rtl="0">
              <a:lnSpc>
                <a:spcPct val="150000"/>
              </a:lnSpc>
              <a:spcBef>
                <a:spcPts val="0"/>
              </a:spcBef>
              <a:spcAft>
                <a:spcPts val="0"/>
              </a:spcAft>
              <a:buNone/>
            </a:pPr>
            <a:endParaRPr sz="1800"/>
          </a:p>
        </p:txBody>
      </p:sp>
      <p:sp>
        <p:nvSpPr>
          <p:cNvPr id="143" name="Google Shape;143;p21"/>
          <p:cNvSpPr txBox="1">
            <a:spLocks noGrp="1"/>
          </p:cNvSpPr>
          <p:nvPr>
            <p:ph type="body" idx="2"/>
          </p:nvPr>
        </p:nvSpPr>
        <p:spPr>
          <a:xfrm>
            <a:off x="4509725" y="1454625"/>
            <a:ext cx="4052400" cy="3358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a:t>Untested</a:t>
            </a:r>
            <a:endParaRPr sz="1800"/>
          </a:p>
          <a:p>
            <a:pPr marL="0" lvl="0" indent="0" algn="l" rtl="0">
              <a:lnSpc>
                <a:spcPct val="150000"/>
              </a:lnSpc>
              <a:spcBef>
                <a:spcPts val="0"/>
              </a:spcBef>
              <a:spcAft>
                <a:spcPts val="0"/>
              </a:spcAft>
              <a:buNone/>
            </a:pPr>
            <a:r>
              <a:rPr lang="en" sz="1800"/>
              <a:t>Isolated</a:t>
            </a:r>
            <a:endParaRPr sz="1800"/>
          </a:p>
          <a:p>
            <a:pPr marL="0" lvl="0" indent="0" algn="l" rtl="0">
              <a:lnSpc>
                <a:spcPct val="150000"/>
              </a:lnSpc>
              <a:spcBef>
                <a:spcPts val="0"/>
              </a:spcBef>
              <a:spcAft>
                <a:spcPts val="0"/>
              </a:spcAft>
              <a:buNone/>
            </a:pPr>
            <a:r>
              <a:rPr lang="en" sz="1800"/>
              <a:t>Data-Mined</a:t>
            </a:r>
            <a:endParaRPr sz="1800"/>
          </a:p>
          <a:p>
            <a:pPr marL="0" lvl="0" indent="0" algn="l" rtl="0">
              <a:lnSpc>
                <a:spcPct val="150000"/>
              </a:lnSpc>
              <a:spcBef>
                <a:spcPts val="0"/>
              </a:spcBef>
              <a:spcAft>
                <a:spcPts val="0"/>
              </a:spcAft>
              <a:buNone/>
            </a:pPr>
            <a:r>
              <a:rPr lang="en" sz="1800"/>
              <a:t>Controlled</a:t>
            </a:r>
            <a:endParaRPr sz="1800"/>
          </a:p>
          <a:p>
            <a:pPr marL="0" lvl="0" indent="0" algn="l" rtl="0">
              <a:lnSpc>
                <a:spcPct val="150000"/>
              </a:lnSpc>
              <a:spcBef>
                <a:spcPts val="0"/>
              </a:spcBef>
              <a:spcAft>
                <a:spcPts val="0"/>
              </a:spcAft>
              <a:buNone/>
            </a:pPr>
            <a:r>
              <a:rPr lang="en" sz="1800"/>
              <a:t>Limited Access to a Human Teacher</a:t>
            </a:r>
            <a:endParaRPr sz="1800"/>
          </a:p>
          <a:p>
            <a:pPr marL="0" lvl="0" indent="0" algn="l" rtl="0">
              <a:lnSpc>
                <a:spcPct val="150000"/>
              </a:lnSpc>
              <a:spcBef>
                <a:spcPts val="0"/>
              </a:spcBef>
              <a:spcAft>
                <a:spcPts val="0"/>
              </a:spcAft>
              <a:buNone/>
            </a:pPr>
            <a:r>
              <a:rPr lang="en" sz="1800"/>
              <a:t>Online Surveillance</a:t>
            </a:r>
            <a:endParaRPr sz="1800"/>
          </a:p>
          <a:p>
            <a:pPr marL="0" lvl="0" indent="0" algn="l" rtl="0">
              <a:lnSpc>
                <a:spcPct val="150000"/>
              </a:lnSpc>
              <a:spcBef>
                <a:spcPts val="0"/>
              </a:spcBef>
              <a:spcAft>
                <a:spcPts val="0"/>
              </a:spcAft>
              <a:buNone/>
            </a:pPr>
            <a:r>
              <a:rPr lang="en" sz="1800"/>
              <a:t>Behavior Modification</a:t>
            </a:r>
            <a:endParaRPr sz="1800"/>
          </a:p>
          <a:p>
            <a:pPr marL="0" lvl="0" indent="0" algn="l" rtl="0">
              <a:lnSpc>
                <a:spcPct val="150000"/>
              </a:lnSpc>
              <a:spcBef>
                <a:spcPts val="0"/>
              </a:spcBef>
              <a:spcAft>
                <a:spcPts val="0"/>
              </a:spcAft>
              <a:buNone/>
            </a:pPr>
            <a:r>
              <a:rPr lang="en" sz="1800"/>
              <a:t>Data Gathering Platforms</a:t>
            </a:r>
            <a:endParaRPr>
              <a:solidFill>
                <a:srgbClr val="000000"/>
              </a:solidFill>
              <a:latin typeface="Arial"/>
              <a:ea typeface="Arial"/>
              <a:cs typeface="Arial"/>
              <a:sym typeface="Arial"/>
            </a:endParaRPr>
          </a:p>
          <a:p>
            <a:pPr marL="0" lvl="0" indent="0" algn="l" rtl="0">
              <a:lnSpc>
                <a:spcPct val="150000"/>
              </a:lnSpc>
              <a:spcBef>
                <a:spcPts val="0"/>
              </a:spcBef>
              <a:spcAft>
                <a:spcPts val="0"/>
              </a:spcAft>
              <a:buNone/>
            </a:pPr>
            <a:endParaRPr sz="1800"/>
          </a:p>
          <a:p>
            <a:pPr marL="0" lvl="0" indent="0" algn="l" rtl="0">
              <a:lnSpc>
                <a:spcPct val="150000"/>
              </a:lnSpc>
              <a:spcBef>
                <a:spcPts val="0"/>
              </a:spcBef>
              <a:spcAft>
                <a:spcPts val="0"/>
              </a:spcAft>
              <a:buNone/>
            </a:pPr>
            <a:endParaRPr sz="1800"/>
          </a:p>
        </p:txBody>
      </p:sp>
      <p:cxnSp>
        <p:nvCxnSpPr>
          <p:cNvPr id="144" name="Google Shape;144;p21"/>
          <p:cNvCxnSpPr/>
          <p:nvPr/>
        </p:nvCxnSpPr>
        <p:spPr>
          <a:xfrm rot="10800000" flipH="1">
            <a:off x="2047000" y="1715300"/>
            <a:ext cx="2182200" cy="9600"/>
          </a:xfrm>
          <a:prstGeom prst="straightConnector1">
            <a:avLst/>
          </a:prstGeom>
          <a:noFill/>
          <a:ln w="38100" cap="flat" cmpd="sng">
            <a:solidFill>
              <a:schemeClr val="dk2"/>
            </a:solidFill>
            <a:prstDash val="solid"/>
            <a:round/>
            <a:headEnd type="none" w="med" len="med"/>
            <a:tailEnd type="triangle" w="med" len="med"/>
          </a:ln>
        </p:spPr>
      </p:cxnSp>
      <p:pic>
        <p:nvPicPr>
          <p:cNvPr id="145" name="Google Shape;145;p21" descr="rocketship academy.jpg"/>
          <p:cNvPicPr preferRelativeResize="0"/>
          <p:nvPr/>
        </p:nvPicPr>
        <p:blipFill rotWithShape="1">
          <a:blip r:embed="rId3">
            <a:alphaModFix/>
          </a:blip>
          <a:srcRect l="20672"/>
          <a:stretch/>
        </p:blipFill>
        <p:spPr>
          <a:xfrm>
            <a:off x="6079075" y="214850"/>
            <a:ext cx="2922500" cy="2757199"/>
          </a:xfrm>
          <a:prstGeom prst="rect">
            <a:avLst/>
          </a:prstGeom>
          <a:noFill/>
          <a:ln>
            <a:noFill/>
          </a:ln>
        </p:spPr>
      </p:pic>
      <p:cxnSp>
        <p:nvCxnSpPr>
          <p:cNvPr id="146" name="Google Shape;146;p21"/>
          <p:cNvCxnSpPr/>
          <p:nvPr/>
        </p:nvCxnSpPr>
        <p:spPr>
          <a:xfrm>
            <a:off x="2535425" y="2106725"/>
            <a:ext cx="1693800" cy="10500"/>
          </a:xfrm>
          <a:prstGeom prst="straightConnector1">
            <a:avLst/>
          </a:prstGeom>
          <a:noFill/>
          <a:ln w="38100" cap="flat" cmpd="sng">
            <a:solidFill>
              <a:schemeClr val="dk2"/>
            </a:solidFill>
            <a:prstDash val="solid"/>
            <a:round/>
            <a:headEnd type="none" w="med" len="med"/>
            <a:tailEnd type="triangle" w="med" len="med"/>
          </a:ln>
        </p:spPr>
      </p:cxnSp>
      <p:cxnSp>
        <p:nvCxnSpPr>
          <p:cNvPr id="147" name="Google Shape;147;p21"/>
          <p:cNvCxnSpPr/>
          <p:nvPr/>
        </p:nvCxnSpPr>
        <p:spPr>
          <a:xfrm rot="10800000" flipH="1">
            <a:off x="2047000" y="2504200"/>
            <a:ext cx="2036700" cy="9900"/>
          </a:xfrm>
          <a:prstGeom prst="straightConnector1">
            <a:avLst/>
          </a:prstGeom>
          <a:noFill/>
          <a:ln w="38100" cap="flat" cmpd="sng">
            <a:solidFill>
              <a:schemeClr val="dk2"/>
            </a:solidFill>
            <a:prstDash val="solid"/>
            <a:round/>
            <a:headEnd type="none" w="med" len="med"/>
            <a:tailEnd type="triangle" w="med" len="med"/>
          </a:ln>
        </p:spPr>
      </p:cxnSp>
      <p:cxnSp>
        <p:nvCxnSpPr>
          <p:cNvPr id="148" name="Google Shape;148;p21"/>
          <p:cNvCxnSpPr/>
          <p:nvPr/>
        </p:nvCxnSpPr>
        <p:spPr>
          <a:xfrm>
            <a:off x="3938225" y="3786475"/>
            <a:ext cx="571500" cy="900"/>
          </a:xfrm>
          <a:prstGeom prst="straightConnector1">
            <a:avLst/>
          </a:prstGeom>
          <a:noFill/>
          <a:ln w="38100" cap="flat" cmpd="sng">
            <a:solidFill>
              <a:schemeClr val="dk2"/>
            </a:solidFill>
            <a:prstDash val="solid"/>
            <a:round/>
            <a:headEnd type="none" w="med" len="med"/>
            <a:tailEnd type="triangle" w="med" len="med"/>
          </a:ln>
        </p:spPr>
      </p:cxnSp>
      <p:cxnSp>
        <p:nvCxnSpPr>
          <p:cNvPr id="149" name="Google Shape;149;p21"/>
          <p:cNvCxnSpPr/>
          <p:nvPr/>
        </p:nvCxnSpPr>
        <p:spPr>
          <a:xfrm>
            <a:off x="3668000" y="4156375"/>
            <a:ext cx="841800" cy="7200"/>
          </a:xfrm>
          <a:prstGeom prst="straightConnector1">
            <a:avLst/>
          </a:prstGeom>
          <a:noFill/>
          <a:ln w="38100" cap="flat" cmpd="sng">
            <a:solidFill>
              <a:schemeClr val="dk2"/>
            </a:solidFill>
            <a:prstDash val="solid"/>
            <a:round/>
            <a:headEnd type="none" w="med" len="med"/>
            <a:tailEnd type="triangle" w="med" len="med"/>
          </a:ln>
        </p:spPr>
      </p:cxnSp>
      <p:cxnSp>
        <p:nvCxnSpPr>
          <p:cNvPr id="150" name="Google Shape;150;p21"/>
          <p:cNvCxnSpPr/>
          <p:nvPr/>
        </p:nvCxnSpPr>
        <p:spPr>
          <a:xfrm rot="10800000" flipH="1">
            <a:off x="1901525" y="2901075"/>
            <a:ext cx="2036700" cy="9900"/>
          </a:xfrm>
          <a:prstGeom prst="straightConnector1">
            <a:avLst/>
          </a:prstGeom>
          <a:noFill/>
          <a:ln w="38100" cap="flat" cmpd="sng">
            <a:solidFill>
              <a:schemeClr val="dk2"/>
            </a:solidFill>
            <a:prstDash val="solid"/>
            <a:round/>
            <a:headEnd type="none" w="med" len="med"/>
            <a:tailEnd type="triangle" w="med" len="med"/>
          </a:ln>
        </p:spPr>
      </p:cxnSp>
      <p:cxnSp>
        <p:nvCxnSpPr>
          <p:cNvPr id="151" name="Google Shape;151;p21"/>
          <p:cNvCxnSpPr/>
          <p:nvPr/>
        </p:nvCxnSpPr>
        <p:spPr>
          <a:xfrm rot="10800000" flipH="1">
            <a:off x="3221175" y="3297600"/>
            <a:ext cx="1179600" cy="17100"/>
          </a:xfrm>
          <a:prstGeom prst="straightConnector1">
            <a:avLst/>
          </a:prstGeom>
          <a:noFill/>
          <a:ln w="38100" cap="flat" cmpd="sng">
            <a:solidFill>
              <a:schemeClr val="dk2"/>
            </a:solidFill>
            <a:prstDash val="solid"/>
            <a:round/>
            <a:headEnd type="none" w="med" len="med"/>
            <a:tailEnd type="triangle" w="med" len="med"/>
          </a:ln>
        </p:spPr>
      </p:cxnSp>
      <p:cxnSp>
        <p:nvCxnSpPr>
          <p:cNvPr id="152" name="Google Shape;152;p21"/>
          <p:cNvCxnSpPr/>
          <p:nvPr/>
        </p:nvCxnSpPr>
        <p:spPr>
          <a:xfrm rot="10800000" flipH="1">
            <a:off x="2826325" y="4532625"/>
            <a:ext cx="1638300" cy="186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2365</Words>
  <Application>Microsoft Macintosh PowerPoint</Application>
  <PresentationFormat>On-screen Show (16:9)</PresentationFormat>
  <Paragraphs>328</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PT Sans Narrow</vt:lpstr>
      <vt:lpstr>PT Sans</vt:lpstr>
      <vt:lpstr>Open Sans</vt:lpstr>
      <vt:lpstr>Tropic</vt:lpstr>
      <vt:lpstr>Ed Reform 2.0</vt:lpstr>
      <vt:lpstr>PowerPoint Presentation</vt:lpstr>
      <vt:lpstr>PowerPoint Presentation</vt:lpstr>
      <vt:lpstr>HUMANITY</vt:lpstr>
      <vt:lpstr>PowerPoint Presentation</vt:lpstr>
      <vt:lpstr>PowerPoint Presentation</vt:lpstr>
      <vt:lpstr>PowerPoint Presentation</vt:lpstr>
      <vt:lpstr>ESSA changed the game.</vt:lpstr>
      <vt:lpstr>It’s all in how you frame the conversation, and the reformers have a head start.</vt:lpstr>
      <vt:lpstr>What does Ed Reform 2.0 look like? </vt:lpstr>
      <vt:lpstr>PowerPoint Presentation</vt:lpstr>
      <vt:lpstr>Data-Driven Education</vt:lpstr>
      <vt:lpstr>How much data? All of it please.</vt:lpstr>
      <vt:lpstr>PowerPoint Presentation</vt:lpstr>
      <vt:lpstr>PowerPoint Presentation</vt:lpstr>
      <vt:lpstr>PowerPoint Presentation</vt:lpstr>
      <vt:lpstr>PowerPoint Presentation</vt:lpstr>
      <vt:lpstr>Devices are continuously watching and listening.</vt:lpstr>
      <vt:lpstr>PowerPoint Presentation</vt:lpstr>
      <vt:lpstr>Online Learning</vt:lpstr>
      <vt:lpstr>Big Data and Students</vt:lpstr>
      <vt:lpstr>PowerPoint Presentation</vt:lpstr>
      <vt:lpstr>Are we approaching a time when school buildings with teachers are no longer the norm?</vt:lpstr>
      <vt:lpstr>We are being moved from neighborhood schools</vt:lpstr>
      <vt:lpstr>Here are some of the strategies:</vt:lpstr>
      <vt:lpstr>In the learning ecosystem,  certified teachers could be replaced by...</vt:lpstr>
      <vt:lpstr>Earning credit in your community. What are ELOs?</vt:lpstr>
      <vt:lpstr>PowerPoint Presentation</vt:lpstr>
      <vt:lpstr>PowerPoint Presentation</vt:lpstr>
      <vt:lpstr>PowerPoint Presentation</vt:lpstr>
      <vt:lpstr>PowerPoint Presentation</vt:lpstr>
      <vt:lpstr>PowerPoint Presentation</vt:lpstr>
      <vt:lpstr>ALEC’s Recent Digital Education Activities</vt:lpstr>
      <vt:lpstr>Knowing the poor track record of cyber charter schools,</vt:lpstr>
      <vt:lpstr>PowerPoint Presentation</vt:lpstr>
      <vt:lpstr>DoD’s ADL Initiative &amp; Department of Ed Create the “Learning Registry”</vt:lpstr>
      <vt:lpstr>PowerPoint Presentation</vt:lpstr>
      <vt:lpstr>Expansion of ADL to Include Live Data Streams</vt:lpstr>
      <vt:lpstr>ELOs &amp; Workforce Training</vt:lpstr>
      <vt:lpstr>This is our future if we don’t start speaking 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 Reform 2.0</dc:title>
  <cp:lastModifiedBy>Dave Ratcliffe</cp:lastModifiedBy>
  <cp:revision>4</cp:revision>
  <dcterms:modified xsi:type="dcterms:W3CDTF">2020-11-28T03:07:28Z</dcterms:modified>
</cp:coreProperties>
</file>