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92" r:id="rId2"/>
    <p:sldId id="306" r:id="rId3"/>
    <p:sldId id="263" r:id="rId4"/>
    <p:sldId id="264" r:id="rId5"/>
    <p:sldId id="313" r:id="rId6"/>
    <p:sldId id="327" r:id="rId7"/>
    <p:sldId id="308" r:id="rId8"/>
    <p:sldId id="309" r:id="rId9"/>
    <p:sldId id="314" r:id="rId10"/>
    <p:sldId id="312" r:id="rId11"/>
    <p:sldId id="286" r:id="rId12"/>
    <p:sldId id="266" r:id="rId13"/>
    <p:sldId id="319" r:id="rId14"/>
    <p:sldId id="317" r:id="rId15"/>
    <p:sldId id="303" r:id="rId16"/>
    <p:sldId id="321" r:id="rId17"/>
    <p:sldId id="324" r:id="rId18"/>
    <p:sldId id="328" r:id="rId19"/>
    <p:sldId id="325" r:id="rId20"/>
    <p:sldId id="329" r:id="rId21"/>
    <p:sldId id="304" r:id="rId22"/>
    <p:sldId id="323" r:id="rId23"/>
    <p:sldId id="315"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2" autoAdjust="0"/>
    <p:restoredTop sz="94660"/>
  </p:normalViewPr>
  <p:slideViewPr>
    <p:cSldViewPr snapToGrid="0">
      <p:cViewPr varScale="1">
        <p:scale>
          <a:sx n="77" d="100"/>
          <a:sy n="77" d="100"/>
        </p:scale>
        <p:origin x="91"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4/29/2023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4916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4/29/2023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949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4/29/2023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154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4/29/2023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8041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2"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2" y="4589464"/>
            <a:ext cx="10515600" cy="1500187"/>
          </a:xfrm>
        </p:spPr>
        <p:txBody>
          <a:bodyPr/>
          <a:lstStyle>
            <a:lvl1pPr marL="0" indent="0">
              <a:buNone/>
              <a:defRPr sz="2400">
                <a:solidFill>
                  <a:schemeClr val="tx2"/>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4/29/2023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7267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4/29/2023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2905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6"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8" y="1752600"/>
            <a:ext cx="5532318" cy="823912"/>
          </a:xfrm>
        </p:spPr>
        <p:txBody>
          <a:bodyPr anchor="b"/>
          <a:lstStyle>
            <a:lvl1pPr marL="0" indent="0">
              <a:buNone/>
              <a:defRPr sz="2400" b="0" i="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8" y="2666999"/>
            <a:ext cx="553231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1" y="1752600"/>
            <a:ext cx="5561106" cy="823912"/>
          </a:xfrm>
        </p:spPr>
        <p:txBody>
          <a:bodyPr anchor="b"/>
          <a:lstStyle>
            <a:lvl1pPr marL="0" indent="0">
              <a:buNone/>
              <a:defRPr sz="2400" b="0" i="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1"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4/29/2023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7455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6"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4" y="6416676"/>
            <a:ext cx="2921716" cy="365125"/>
          </a:xfrm>
        </p:spPr>
        <p:txBody>
          <a:bodyPr/>
          <a:lstStyle/>
          <a:p>
            <a:fld id="{3AB41CFF-90C9-47B3-9DA1-F2BF8D839F7E}" type="datetime1">
              <a:rPr lang="en-US" smtClean="0"/>
              <a:t>4/29/2023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4246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4/29/2023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5634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4/29/2023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2208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4/29/2023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9674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6" y="425451"/>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6" y="1949451"/>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3" y="6416676"/>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4/29/2023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2" y="6416676"/>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7" y="6416676"/>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1" y="0"/>
            <a:ext cx="3654612" cy="4575348"/>
          </a:xfrm>
          <a:prstGeom prst="rect">
            <a:avLst/>
          </a:prstGeom>
        </p:spPr>
      </p:pic>
    </p:spTree>
    <p:extLst>
      <p:ext uri="{BB962C8B-B14F-4D97-AF65-F5344CB8AC3E}">
        <p14:creationId xmlns:p14="http://schemas.microsoft.com/office/powerpoint/2010/main" val="967079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88" r:id="rId3"/>
    <p:sldLayoutId id="2147483689" r:id="rId4"/>
    <p:sldLayoutId id="2147483690" r:id="rId5"/>
    <p:sldLayoutId id="2147483691" r:id="rId6"/>
    <p:sldLayoutId id="2147483692" r:id="rId7"/>
    <p:sldLayoutId id="2147483696" r:id="rId8"/>
    <p:sldLayoutId id="2147483693" r:id="rId9"/>
    <p:sldLayoutId id="2147483694" r:id="rId10"/>
    <p:sldLayoutId id="2147483695" r:id="rId11"/>
  </p:sldLayoutIdLst>
  <p:hf sldNum="0" hdr="0" ftr="0" dt="0"/>
  <p:txStyles>
    <p:titleStyle>
      <a:lvl1pPr algn="l" defTabSz="914411"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3" indent="-228603" algn="l" defTabSz="914411"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7" name="Picture 3">
            <a:extLst>
              <a:ext uri="{FF2B5EF4-FFF2-40B4-BE49-F238E27FC236}">
                <a16:creationId xmlns:a16="http://schemas.microsoft.com/office/drawing/2014/main" id="{1F76F1B1-83A2-2BF1-A7AF-EAA69A460F0E}"/>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artisticPaintStrokes/>
                    </a14:imgEffect>
                  </a14:imgLayer>
                </a14:imgProps>
              </a:ext>
            </a:extLst>
          </a:blip>
          <a:srcRect t="5" b="12464"/>
          <a:stretch/>
        </p:blipFill>
        <p:spPr>
          <a:xfrm>
            <a:off x="152420" y="152410"/>
            <a:ext cx="12191980" cy="6856614"/>
          </a:xfrm>
          <a:prstGeom prst="rect">
            <a:avLst/>
          </a:prstGeom>
        </p:spPr>
      </p:pic>
      <p:sp>
        <p:nvSpPr>
          <p:cNvPr id="26" name="Rectangle 25">
            <a:extLst>
              <a:ext uri="{FF2B5EF4-FFF2-40B4-BE49-F238E27FC236}">
                <a16:creationId xmlns:a16="http://schemas.microsoft.com/office/drawing/2014/main" id="{4E737432-73B7-4BCE-A154-A4B1B3E7E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637612"/>
            <a:ext cx="6096002" cy="358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77E1EBEC-8EFD-DA66-EEDC-17AD9E8883DD}"/>
              </a:ext>
            </a:extLst>
          </p:cNvPr>
          <p:cNvSpPr>
            <a:spLocks noGrp="1"/>
          </p:cNvSpPr>
          <p:nvPr>
            <p:ph type="ctrTitle"/>
          </p:nvPr>
        </p:nvSpPr>
        <p:spPr>
          <a:xfrm>
            <a:off x="363445" y="1888649"/>
            <a:ext cx="5180106" cy="2254725"/>
          </a:xfrm>
        </p:spPr>
        <p:txBody>
          <a:bodyPr anchor="b">
            <a:normAutofit fontScale="90000"/>
          </a:bodyPr>
          <a:lstStyle/>
          <a:p>
            <a:pPr algn="l"/>
            <a:r>
              <a:rPr lang="en-US" dirty="0">
                <a:solidFill>
                  <a:srgbClr val="FFFFFF"/>
                </a:solidFill>
              </a:rPr>
              <a:t>Hospitals and Care Facilities are Federally </a:t>
            </a:r>
            <a:r>
              <a:rPr lang="en-US" b="1" u="sng" dirty="0">
                <a:solidFill>
                  <a:srgbClr val="FFFFFF"/>
                </a:solidFill>
              </a:rPr>
              <a:t>Mandated</a:t>
            </a:r>
            <a:r>
              <a:rPr lang="en-US" dirty="0">
                <a:solidFill>
                  <a:srgbClr val="FFFFFF"/>
                </a:solidFill>
              </a:rPr>
              <a:t> Killing Fields</a:t>
            </a:r>
          </a:p>
        </p:txBody>
      </p:sp>
      <p:sp>
        <p:nvSpPr>
          <p:cNvPr id="3" name="Subtitle 2">
            <a:extLst>
              <a:ext uri="{FF2B5EF4-FFF2-40B4-BE49-F238E27FC236}">
                <a16:creationId xmlns:a16="http://schemas.microsoft.com/office/drawing/2014/main" id="{CE4A3ABF-7069-8273-8474-F142CF320F0F}"/>
              </a:ext>
            </a:extLst>
          </p:cNvPr>
          <p:cNvSpPr>
            <a:spLocks noGrp="1"/>
          </p:cNvSpPr>
          <p:nvPr>
            <p:ph type="subTitle" idx="1"/>
          </p:nvPr>
        </p:nvSpPr>
        <p:spPr>
          <a:xfrm>
            <a:off x="458695" y="4038601"/>
            <a:ext cx="5180106" cy="990599"/>
          </a:xfrm>
        </p:spPr>
        <p:txBody>
          <a:bodyPr anchor="t">
            <a:normAutofit/>
          </a:bodyPr>
          <a:lstStyle/>
          <a:p>
            <a:pPr algn="l">
              <a:lnSpc>
                <a:spcPct val="100000"/>
              </a:lnSpc>
            </a:pPr>
            <a:r>
              <a:rPr lang="en-US" sz="1900" i="1">
                <a:solidFill>
                  <a:srgbClr val="FFFFFF"/>
                </a:solidFill>
              </a:rPr>
              <a:t>Grace Schara’s death at the hands of medical personnel reminiscent of the Holocaust’s beginning </a:t>
            </a:r>
          </a:p>
        </p:txBody>
      </p:sp>
    </p:spTree>
    <p:extLst>
      <p:ext uri="{BB962C8B-B14F-4D97-AF65-F5344CB8AC3E}">
        <p14:creationId xmlns:p14="http://schemas.microsoft.com/office/powerpoint/2010/main" val="145096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0F6C26-DD9A-4252-788A-892FE62378F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452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4E7CE7A7-0AFD-439B-9765-E708254D9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239CFBC2-8561-4BBF-BDDE-CF7908C9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2AAC8F43-3BD7-44FC-843A-972922AF2B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7" name="Picture 16">
              <a:extLst>
                <a:ext uri="{FF2B5EF4-FFF2-40B4-BE49-F238E27FC236}">
                  <a16:creationId xmlns:a16="http://schemas.microsoft.com/office/drawing/2014/main" id="{1DE643C6-923A-4762-9462-D589A0AED5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51AB708F-73DA-4CC8-89B1-8EB70ABB3AE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A27CEACD-0225-65C4-C9F5-110034A9C122}"/>
              </a:ext>
            </a:extLst>
          </p:cNvPr>
          <p:cNvSpPr>
            <a:spLocks noGrp="1"/>
          </p:cNvSpPr>
          <p:nvPr>
            <p:ph type="title"/>
          </p:nvPr>
        </p:nvSpPr>
        <p:spPr>
          <a:xfrm>
            <a:off x="2593848" y="1295400"/>
            <a:ext cx="7010400" cy="2604928"/>
          </a:xfrm>
        </p:spPr>
        <p:txBody>
          <a:bodyPr vert="horz" lIns="91440" tIns="45720" rIns="91440" bIns="45720" rtlCol="0" anchor="b">
            <a:normAutofit/>
          </a:bodyPr>
          <a:lstStyle/>
          <a:p>
            <a:pPr algn="ctr" defTabSz="914400"/>
            <a:r>
              <a:rPr lang="en-US" sz="5200" dirty="0">
                <a:solidFill>
                  <a:srgbClr val="FFFFFF"/>
                </a:solidFill>
              </a:rPr>
              <a:t>How do they get the facilities to kill? </a:t>
            </a:r>
          </a:p>
        </p:txBody>
      </p:sp>
    </p:spTree>
    <p:extLst>
      <p:ext uri="{BB962C8B-B14F-4D97-AF65-F5344CB8AC3E}">
        <p14:creationId xmlns:p14="http://schemas.microsoft.com/office/powerpoint/2010/main" val="105798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5C3FEA83-6A51-DED9-B3E6-293BD4B6B7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386" t="18918" r="32279" b="9726"/>
          <a:stretch/>
        </p:blipFill>
        <p:spPr>
          <a:xfrm>
            <a:off x="1362530" y="-5530"/>
            <a:ext cx="9466939" cy="6863530"/>
          </a:xfrm>
        </p:spPr>
      </p:pic>
    </p:spTree>
    <p:extLst>
      <p:ext uri="{BB962C8B-B14F-4D97-AF65-F5344CB8AC3E}">
        <p14:creationId xmlns:p14="http://schemas.microsoft.com/office/powerpoint/2010/main" val="273720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3F79-84AD-5588-202E-146EF4FC1AE9}"/>
              </a:ext>
            </a:extLst>
          </p:cNvPr>
          <p:cNvSpPr>
            <a:spLocks noGrp="1"/>
          </p:cNvSpPr>
          <p:nvPr>
            <p:ph type="title"/>
          </p:nvPr>
        </p:nvSpPr>
        <p:spPr/>
        <p:txBody>
          <a:bodyPr>
            <a:normAutofit fontScale="90000"/>
          </a:bodyPr>
          <a:lstStyle/>
          <a:p>
            <a:r>
              <a:rPr lang="en-US" sz="3600" dirty="0"/>
              <a:t>Steal from the poor and give to the rich!</a:t>
            </a:r>
          </a:p>
        </p:txBody>
      </p:sp>
      <p:sp>
        <p:nvSpPr>
          <p:cNvPr id="4" name="Text Placeholder 3">
            <a:extLst>
              <a:ext uri="{FF2B5EF4-FFF2-40B4-BE49-F238E27FC236}">
                <a16:creationId xmlns:a16="http://schemas.microsoft.com/office/drawing/2014/main" id="{635E9B6F-D3F1-5E95-18FE-E0650E8A3DD5}"/>
              </a:ext>
            </a:extLst>
          </p:cNvPr>
          <p:cNvSpPr>
            <a:spLocks noGrp="1"/>
          </p:cNvSpPr>
          <p:nvPr>
            <p:ph type="body" sz="half" idx="2"/>
          </p:nvPr>
        </p:nvSpPr>
        <p:spPr/>
        <p:txBody>
          <a:bodyPr>
            <a:normAutofit fontScale="92500"/>
          </a:bodyPr>
          <a:lstStyle/>
          <a:p>
            <a:r>
              <a:rPr lang="en-US" sz="1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From a nurse</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My mom was very vocal, a fighter, and I watched as they stole her voice and then killed her. I had always felt this was medical murder and the goal was never focused on getting her well. First, they rob you of all your assets and then murder you. At least this is what I have come to believe. And I really have come to believe there is an intent to rob one of all their money by recommending all kinds of expensive medical treatments and surgeries before murdering you.”</a:t>
            </a:r>
            <a:br>
              <a:rPr lang="en-US" sz="1800" b="1" i="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6" name="Picture 2" descr="Eccentric senior woman portrait Funny and extravagant senior woman posing on colored background - Youthful old woman in the sixties having fun and partying crazy old lady stock pictures, royalty-free photos &amp; images">
            <a:extLst>
              <a:ext uri="{FF2B5EF4-FFF2-40B4-BE49-F238E27FC236}">
                <a16:creationId xmlns:a16="http://schemas.microsoft.com/office/drawing/2014/main" id="{234AB8FB-E602-AE98-0DBD-F9A5C031AB7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785" r="77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4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64147E0E-0D5D-2CA8-79C6-FEF6FF434EB3}"/>
              </a:ext>
            </a:extLst>
          </p:cNvPr>
          <p:cNvPicPr>
            <a:picLocks noChangeAspect="1"/>
          </p:cNvPicPr>
          <p:nvPr/>
        </p:nvPicPr>
        <p:blipFill>
          <a:blip r:embed="rId2"/>
          <a:stretch>
            <a:fillRect/>
          </a:stretch>
        </p:blipFill>
        <p:spPr>
          <a:xfrm>
            <a:off x="236045" y="132862"/>
            <a:ext cx="11956115" cy="6725137"/>
          </a:xfrm>
          <a:prstGeom prst="rect">
            <a:avLst/>
          </a:prstGeom>
        </p:spPr>
      </p:pic>
    </p:spTree>
    <p:extLst>
      <p:ext uri="{BB962C8B-B14F-4D97-AF65-F5344CB8AC3E}">
        <p14:creationId xmlns:p14="http://schemas.microsoft.com/office/powerpoint/2010/main" val="38430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84A59-745C-A2E7-976C-6C80552025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25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066E75-B419-D63C-0540-3953D31FFE32}"/>
              </a:ext>
            </a:extLst>
          </p:cNvPr>
          <p:cNvPicPr>
            <a:picLocks noChangeAspect="1"/>
          </p:cNvPicPr>
          <p:nvPr/>
        </p:nvPicPr>
        <p:blipFill>
          <a:blip r:embed="rId2"/>
          <a:stretch>
            <a:fillRect/>
          </a:stretch>
        </p:blipFill>
        <p:spPr>
          <a:xfrm>
            <a:off x="-1128184" y="-634603"/>
            <a:ext cx="14448367" cy="8127206"/>
          </a:xfrm>
          <a:prstGeom prst="rect">
            <a:avLst/>
          </a:prstGeom>
        </p:spPr>
      </p:pic>
    </p:spTree>
    <p:extLst>
      <p:ext uri="{BB962C8B-B14F-4D97-AF65-F5344CB8AC3E}">
        <p14:creationId xmlns:p14="http://schemas.microsoft.com/office/powerpoint/2010/main" val="1299217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F4E95B-7E89-40FE-7F9B-36761DC03B00}"/>
              </a:ext>
            </a:extLst>
          </p:cNvPr>
          <p:cNvPicPr>
            <a:picLocks noChangeAspect="1"/>
          </p:cNvPicPr>
          <p:nvPr/>
        </p:nvPicPr>
        <p:blipFill>
          <a:blip r:embed="rId2"/>
          <a:stretch>
            <a:fillRect/>
          </a:stretch>
        </p:blipFill>
        <p:spPr>
          <a:xfrm>
            <a:off x="-1185333" y="-352425"/>
            <a:ext cx="14867466" cy="8362950"/>
          </a:xfrm>
          <a:prstGeom prst="rect">
            <a:avLst/>
          </a:prstGeom>
        </p:spPr>
      </p:pic>
    </p:spTree>
    <p:extLst>
      <p:ext uri="{BB962C8B-B14F-4D97-AF65-F5344CB8AC3E}">
        <p14:creationId xmlns:p14="http://schemas.microsoft.com/office/powerpoint/2010/main" val="29481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82ECCB-7F7A-2766-09FC-C9758E22B1E9}"/>
              </a:ext>
            </a:extLst>
          </p:cNvPr>
          <p:cNvPicPr>
            <a:picLocks noChangeAspect="1"/>
          </p:cNvPicPr>
          <p:nvPr/>
        </p:nvPicPr>
        <p:blipFill>
          <a:blip r:embed="rId2"/>
          <a:stretch>
            <a:fillRect/>
          </a:stretch>
        </p:blipFill>
        <p:spPr>
          <a:xfrm>
            <a:off x="1371600" y="1691323"/>
            <a:ext cx="9185201" cy="5166676"/>
          </a:xfrm>
          <a:prstGeom prst="rect">
            <a:avLst/>
          </a:prstGeom>
        </p:spPr>
      </p:pic>
      <p:sp>
        <p:nvSpPr>
          <p:cNvPr id="8" name="Title 7">
            <a:extLst>
              <a:ext uri="{FF2B5EF4-FFF2-40B4-BE49-F238E27FC236}">
                <a16:creationId xmlns:a16="http://schemas.microsoft.com/office/drawing/2014/main" id="{37DA603D-20F7-11C1-C6E7-C1C5B05C07AF}"/>
              </a:ext>
            </a:extLst>
          </p:cNvPr>
          <p:cNvSpPr>
            <a:spLocks noGrp="1"/>
          </p:cNvSpPr>
          <p:nvPr>
            <p:ph type="title"/>
          </p:nvPr>
        </p:nvSpPr>
        <p:spPr/>
        <p:txBody>
          <a:bodyPr>
            <a:normAutofit/>
          </a:bodyPr>
          <a:lstStyle/>
          <a:p>
            <a:r>
              <a:rPr lang="en-US" sz="4800" b="0" i="0" u="none" strike="noStrike" baseline="0" dirty="0">
                <a:solidFill>
                  <a:srgbClr val="000000"/>
                </a:solidFill>
                <a:latin typeface="Times New Roman" panose="02020603050405020304" pitchFamily="18" charset="0"/>
              </a:rPr>
              <a:t>California’s End of Life Option Act - 2016</a:t>
            </a:r>
            <a:endParaRPr lang="en-US" sz="9600" dirty="0"/>
          </a:p>
        </p:txBody>
      </p:sp>
    </p:spTree>
    <p:extLst>
      <p:ext uri="{BB962C8B-B14F-4D97-AF65-F5344CB8AC3E}">
        <p14:creationId xmlns:p14="http://schemas.microsoft.com/office/powerpoint/2010/main" val="421577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EC04B-8297-06F3-B3BE-2AF3B80CF88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4900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1" name="Picture 3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33" name="Rectangle 32">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34">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7" name="Group 36">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38" name="Picture 37">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9" name="Picture 38">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3" name="Picture 2">
            <a:extLst>
              <a:ext uri="{FF2B5EF4-FFF2-40B4-BE49-F238E27FC236}">
                <a16:creationId xmlns:a16="http://schemas.microsoft.com/office/drawing/2014/main" id="{5837747F-BE3D-F3E9-0C3A-84599FD630F8}"/>
              </a:ext>
            </a:extLst>
          </p:cNvPr>
          <p:cNvPicPr>
            <a:picLocks noChangeAspect="1"/>
          </p:cNvPicPr>
          <p:nvPr/>
        </p:nvPicPr>
        <p:blipFill>
          <a:blip r:embed="rId5"/>
          <a:stretch>
            <a:fillRect/>
          </a:stretch>
        </p:blipFill>
        <p:spPr>
          <a:xfrm>
            <a:off x="-2710330" y="-238125"/>
            <a:ext cx="17483605" cy="9834524"/>
          </a:xfrm>
          <a:prstGeom prst="rect">
            <a:avLst/>
          </a:prstGeom>
        </p:spPr>
      </p:pic>
    </p:spTree>
    <p:extLst>
      <p:ext uri="{BB962C8B-B14F-4D97-AF65-F5344CB8AC3E}">
        <p14:creationId xmlns:p14="http://schemas.microsoft.com/office/powerpoint/2010/main" val="157561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EE840-C345-C819-6C14-A0A247DD2C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074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a:extLst>
              <a:ext uri="{FF2B5EF4-FFF2-40B4-BE49-F238E27FC236}">
                <a16:creationId xmlns:a16="http://schemas.microsoft.com/office/drawing/2014/main" id="{C7D6AD7B-8A8F-6F4B-030F-85CA81382944}"/>
              </a:ext>
            </a:extLst>
          </p:cNvPr>
          <p:cNvPicPr>
            <a:picLocks noGrp="1" noChangeAspect="1"/>
          </p:cNvPicPr>
          <p:nvPr>
            <p:ph idx="1"/>
          </p:nvPr>
        </p:nvPicPr>
        <p:blipFill rotWithShape="1">
          <a:blip r:embed="rId3">
            <a:alphaModFix/>
          </a:blip>
          <a:srcRect t="20"/>
          <a:stretch/>
        </p:blipFill>
        <p:spPr>
          <a:xfrm>
            <a:off x="20" y="10"/>
            <a:ext cx="12191980" cy="6856614"/>
          </a:xfrm>
          <a:prstGeom prst="rect">
            <a:avLst/>
          </a:prstGeom>
        </p:spPr>
      </p:pic>
    </p:spTree>
    <p:extLst>
      <p:ext uri="{BB962C8B-B14F-4D97-AF65-F5344CB8AC3E}">
        <p14:creationId xmlns:p14="http://schemas.microsoft.com/office/powerpoint/2010/main" val="3395984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8696-FCE8-A909-B2AF-F111A0A52492}"/>
              </a:ext>
            </a:extLst>
          </p:cNvPr>
          <p:cNvSpPr>
            <a:spLocks noGrp="1"/>
          </p:cNvSpPr>
          <p:nvPr>
            <p:ph type="title"/>
          </p:nvPr>
        </p:nvSpPr>
        <p:spPr/>
        <p:txBody>
          <a:bodyPr>
            <a:normAutofit/>
          </a:bodyPr>
          <a:lstStyle/>
          <a:p>
            <a:r>
              <a:rPr lang="en-US" dirty="0"/>
              <a:t>AMA Code of Medical Ethics 2.1.1 Informed Consent</a:t>
            </a:r>
          </a:p>
        </p:txBody>
      </p:sp>
      <p:sp>
        <p:nvSpPr>
          <p:cNvPr id="4" name="Text Placeholder 3">
            <a:extLst>
              <a:ext uri="{FF2B5EF4-FFF2-40B4-BE49-F238E27FC236}">
                <a16:creationId xmlns:a16="http://schemas.microsoft.com/office/drawing/2014/main" id="{FC451A0F-A457-CB7B-0864-3F3E6FA3AB07}"/>
              </a:ext>
            </a:extLst>
          </p:cNvPr>
          <p:cNvSpPr>
            <a:spLocks noGrp="1"/>
          </p:cNvSpPr>
          <p:nvPr>
            <p:ph type="body" sz="half" idx="2"/>
          </p:nvPr>
        </p:nvSpPr>
        <p:spPr>
          <a:xfrm>
            <a:off x="697424" y="2518474"/>
            <a:ext cx="4074602" cy="3350513"/>
          </a:xfrm>
        </p:spPr>
        <p:txBody>
          <a:bodyPr>
            <a:normAutofit/>
          </a:bodyPr>
          <a:lstStyle/>
          <a:p>
            <a:r>
              <a:rPr lang="en-US" sz="2000" dirty="0"/>
              <a:t>Informed consent to medical treatment is fundamental in both ethics and law. Patients have the right to receive information and ask questions about recommended treatments so that they can make well considered decisions about care.</a:t>
            </a:r>
          </a:p>
        </p:txBody>
      </p:sp>
      <p:pic>
        <p:nvPicPr>
          <p:cNvPr id="2050" name="Picture 2">
            <a:extLst>
              <a:ext uri="{FF2B5EF4-FFF2-40B4-BE49-F238E27FC236}">
                <a16:creationId xmlns:a16="http://schemas.microsoft.com/office/drawing/2014/main" id="{DE316485-C1C1-0E5B-79EA-BB39E4B994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1768" y="611849"/>
            <a:ext cx="7131731" cy="416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7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87C53EBD-691D-B079-B7DE-B8D84DBF9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976" y="203248"/>
            <a:ext cx="8083260" cy="6502351"/>
          </a:xfrm>
          <a:prstGeom prst="rect">
            <a:avLst/>
          </a:prstGeom>
        </p:spPr>
      </p:pic>
    </p:spTree>
    <p:extLst>
      <p:ext uri="{BB962C8B-B14F-4D97-AF65-F5344CB8AC3E}">
        <p14:creationId xmlns:p14="http://schemas.microsoft.com/office/powerpoint/2010/main" val="87342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74" name="Picture 73">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76" name="Rectangle 75">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8" name="Rectangle 77">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80" name="Group 79">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81" name="Picture 80">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2" name="Picture 81">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66" name="Title 1">
            <a:extLst>
              <a:ext uri="{FF2B5EF4-FFF2-40B4-BE49-F238E27FC236}">
                <a16:creationId xmlns:a16="http://schemas.microsoft.com/office/drawing/2014/main" id="{C923B2F5-9B56-AF61-D6F0-5F8675D4E43A}"/>
              </a:ext>
            </a:extLst>
          </p:cNvPr>
          <p:cNvSpPr>
            <a:spLocks noGrp="1"/>
          </p:cNvSpPr>
          <p:nvPr>
            <p:ph type="title"/>
          </p:nvPr>
        </p:nvSpPr>
        <p:spPr>
          <a:xfrm>
            <a:off x="838200" y="609599"/>
            <a:ext cx="4191000" cy="2682875"/>
          </a:xfrm>
        </p:spPr>
        <p:txBody>
          <a:bodyPr vert="horz" lIns="91440" tIns="45720" rIns="91440" bIns="45720" rtlCol="0" anchor="ctr">
            <a:normAutofit fontScale="90000"/>
          </a:bodyPr>
          <a:lstStyle/>
          <a:p>
            <a:pPr defTabSz="914400"/>
            <a:r>
              <a:rPr lang="en-US" sz="4000" dirty="0"/>
              <a:t>Follow Grace’s</a:t>
            </a:r>
            <a:br>
              <a:rPr lang="en-US" sz="4000" dirty="0"/>
            </a:br>
            <a:r>
              <a:rPr lang="en-US" sz="4000" dirty="0"/>
              <a:t>story…we’re not waiting for WWIII to end to take action!</a:t>
            </a:r>
          </a:p>
        </p:txBody>
      </p:sp>
      <p:sp>
        <p:nvSpPr>
          <p:cNvPr id="67" name="Text Placeholder 3">
            <a:extLst>
              <a:ext uri="{FF2B5EF4-FFF2-40B4-BE49-F238E27FC236}">
                <a16:creationId xmlns:a16="http://schemas.microsoft.com/office/drawing/2014/main" id="{995DCA43-08E7-5CB1-2017-90E9480E80AE}"/>
              </a:ext>
            </a:extLst>
          </p:cNvPr>
          <p:cNvSpPr>
            <a:spLocks noGrp="1"/>
          </p:cNvSpPr>
          <p:nvPr>
            <p:ph type="body" sz="half" idx="2"/>
          </p:nvPr>
        </p:nvSpPr>
        <p:spPr>
          <a:xfrm>
            <a:off x="838200" y="3429000"/>
            <a:ext cx="4190730" cy="2667000"/>
          </a:xfrm>
        </p:spPr>
        <p:txBody>
          <a:bodyPr vert="horz" lIns="91440" tIns="45720" rIns="91440" bIns="45720" rtlCol="0">
            <a:normAutofit lnSpcReduction="10000"/>
          </a:bodyPr>
          <a:lstStyle/>
          <a:p>
            <a:pPr defTabSz="914400"/>
            <a:endParaRPr lang="en-US" sz="2000" dirty="0"/>
          </a:p>
          <a:p>
            <a:pPr defTabSz="914400"/>
            <a:r>
              <a:rPr lang="en-US" sz="2000" dirty="0"/>
              <a:t>Our family filed a landmark lawsuit on April 11, 2023 to shine a light on this evil agenda.</a:t>
            </a:r>
          </a:p>
          <a:p>
            <a:pPr defTabSz="914400"/>
            <a:endParaRPr lang="en-US" sz="1800" dirty="0"/>
          </a:p>
          <a:p>
            <a:pPr defTabSz="914400"/>
            <a:r>
              <a:rPr lang="en-US" sz="1800" dirty="0"/>
              <a:t>Grace did not </a:t>
            </a:r>
            <a:r>
              <a:rPr lang="en-US" sz="1800"/>
              <a:t>die in </a:t>
            </a:r>
            <a:r>
              <a:rPr lang="en-US" sz="1800" dirty="0"/>
              <a:t>vain…Genesis 50:20.</a:t>
            </a:r>
          </a:p>
          <a:p>
            <a:pPr defTabSz="914400"/>
            <a:endParaRPr lang="en-US" sz="1800" dirty="0"/>
          </a:p>
        </p:txBody>
      </p:sp>
      <p:pic>
        <p:nvPicPr>
          <p:cNvPr id="6" name="Picture Placeholder 5">
            <a:extLst>
              <a:ext uri="{FF2B5EF4-FFF2-40B4-BE49-F238E27FC236}">
                <a16:creationId xmlns:a16="http://schemas.microsoft.com/office/drawing/2014/main" id="{B0A229FA-A83E-9F09-4263-05504DA40BF6}"/>
              </a:ext>
            </a:extLst>
          </p:cNvPr>
          <p:cNvPicPr>
            <a:picLocks noGrp="1" noChangeAspect="1"/>
          </p:cNvPicPr>
          <p:nvPr>
            <p:ph type="pic" idx="1"/>
          </p:nvPr>
        </p:nvPicPr>
        <p:blipFill rotWithShape="1">
          <a:blip r:embed="rId5"/>
          <a:srcRect l="27513" r="28762"/>
          <a:stretch/>
        </p:blipFill>
        <p:spPr>
          <a:xfrm>
            <a:off x="5118746" y="-1001432"/>
            <a:ext cx="7070205" cy="9095462"/>
          </a:xfrm>
          <a:prstGeom prst="rect">
            <a:avLst/>
          </a:prstGeom>
        </p:spPr>
      </p:pic>
    </p:spTree>
    <p:extLst>
      <p:ext uri="{BB962C8B-B14F-4D97-AF65-F5344CB8AC3E}">
        <p14:creationId xmlns:p14="http://schemas.microsoft.com/office/powerpoint/2010/main" val="1422788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3691-8EF8-65B7-507D-106EDE1BAA55}"/>
              </a:ext>
            </a:extLst>
          </p:cNvPr>
          <p:cNvSpPr>
            <a:spLocks noGrp="1"/>
          </p:cNvSpPr>
          <p:nvPr>
            <p:ph type="title"/>
          </p:nvPr>
        </p:nvSpPr>
        <p:spPr/>
        <p:txBody>
          <a:bodyPr/>
          <a:lstStyle/>
          <a:p>
            <a:endParaRPr lang="en-US"/>
          </a:p>
        </p:txBody>
      </p:sp>
      <p:pic>
        <p:nvPicPr>
          <p:cNvPr id="7" name="Content Placeholder 6" descr="Graphical user interface, text, application, email&#10;&#10;Description automatically generated">
            <a:extLst>
              <a:ext uri="{FF2B5EF4-FFF2-40B4-BE49-F238E27FC236}">
                <a16:creationId xmlns:a16="http://schemas.microsoft.com/office/drawing/2014/main" id="{35B0AFD2-7087-105E-089C-6181F172F8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3197"/>
            <a:ext cx="12199912" cy="6314744"/>
          </a:xfrm>
        </p:spPr>
      </p:pic>
    </p:spTree>
    <p:extLst>
      <p:ext uri="{BB962C8B-B14F-4D97-AF65-F5344CB8AC3E}">
        <p14:creationId xmlns:p14="http://schemas.microsoft.com/office/powerpoint/2010/main" val="185053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with low confidence">
            <a:extLst>
              <a:ext uri="{FF2B5EF4-FFF2-40B4-BE49-F238E27FC236}">
                <a16:creationId xmlns:a16="http://schemas.microsoft.com/office/drawing/2014/main" id="{C103C54E-E594-A6FA-53D9-952B248855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618" y="0"/>
            <a:ext cx="11120763" cy="6858000"/>
          </a:xfrm>
        </p:spPr>
      </p:pic>
    </p:spTree>
    <p:extLst>
      <p:ext uri="{BB962C8B-B14F-4D97-AF65-F5344CB8AC3E}">
        <p14:creationId xmlns:p14="http://schemas.microsoft.com/office/powerpoint/2010/main" val="384728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174AE2-C9D8-36CF-8C7A-CCD0D67C31D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913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9" name="Picture 8">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1" name="Rectangle 10">
            <a:extLst>
              <a:ext uri="{FF2B5EF4-FFF2-40B4-BE49-F238E27FC236}">
                <a16:creationId xmlns:a16="http://schemas.microsoft.com/office/drawing/2014/main" id="{4E7CE7A7-0AFD-439B-9765-E708254D9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239CFBC2-8561-4BBF-BDDE-CF7908C9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5" name="Group 14">
            <a:extLst>
              <a:ext uri="{FF2B5EF4-FFF2-40B4-BE49-F238E27FC236}">
                <a16:creationId xmlns:a16="http://schemas.microsoft.com/office/drawing/2014/main" id="{2AAC8F43-3BD7-44FC-843A-972922AF2B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6" name="Picture 15">
              <a:extLst>
                <a:ext uri="{FF2B5EF4-FFF2-40B4-BE49-F238E27FC236}">
                  <a16:creationId xmlns:a16="http://schemas.microsoft.com/office/drawing/2014/main" id="{1DE643C6-923A-4762-9462-D589A0AED5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7" name="Picture 16">
              <a:extLst>
                <a:ext uri="{FF2B5EF4-FFF2-40B4-BE49-F238E27FC236}">
                  <a16:creationId xmlns:a16="http://schemas.microsoft.com/office/drawing/2014/main" id="{51AB708F-73DA-4CC8-89B1-8EB70ABB3AE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A27CEACD-0225-65C4-C9F5-110034A9C122}"/>
              </a:ext>
            </a:extLst>
          </p:cNvPr>
          <p:cNvSpPr>
            <a:spLocks noGrp="1"/>
          </p:cNvSpPr>
          <p:nvPr>
            <p:ph type="title"/>
          </p:nvPr>
        </p:nvSpPr>
        <p:spPr>
          <a:xfrm>
            <a:off x="2667000" y="809625"/>
            <a:ext cx="6937248" cy="3090703"/>
          </a:xfrm>
        </p:spPr>
        <p:txBody>
          <a:bodyPr vert="horz" lIns="91440" tIns="45720" rIns="91440" bIns="45720" rtlCol="0" anchor="b">
            <a:normAutofit fontScale="90000"/>
          </a:bodyPr>
          <a:lstStyle/>
          <a:p>
            <a:pPr algn="ctr" defTabSz="914400"/>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br>
              <a:rPr lang="en-US" sz="5200" dirty="0">
                <a:solidFill>
                  <a:srgbClr val="FFFFFF"/>
                </a:solidFill>
              </a:rPr>
            </a:br>
            <a:r>
              <a:rPr lang="en-US" sz="5800" dirty="0">
                <a:solidFill>
                  <a:srgbClr val="FFFFFF"/>
                </a:solidFill>
              </a:rPr>
              <a:t>Why</a:t>
            </a:r>
            <a:r>
              <a:rPr lang="en-US" sz="5200" dirty="0">
                <a:solidFill>
                  <a:srgbClr val="FFFFFF"/>
                </a:solidFill>
              </a:rPr>
              <a:t>?  What is the legal authority?</a:t>
            </a:r>
            <a:br>
              <a:rPr lang="en-US" sz="5200" dirty="0">
                <a:solidFill>
                  <a:srgbClr val="FFFFFF"/>
                </a:solidFill>
              </a:rPr>
            </a:br>
            <a:r>
              <a:rPr lang="en-US" sz="5200" dirty="0">
                <a:solidFill>
                  <a:srgbClr val="FFFFFF"/>
                </a:solidFill>
              </a:rPr>
              <a:t> </a:t>
            </a:r>
          </a:p>
        </p:txBody>
      </p:sp>
    </p:spTree>
    <p:extLst>
      <p:ext uri="{BB962C8B-B14F-4D97-AF65-F5344CB8AC3E}">
        <p14:creationId xmlns:p14="http://schemas.microsoft.com/office/powerpoint/2010/main" val="99266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4B7511-8E68-00F5-9E62-2F2ADBAEFFED}"/>
              </a:ext>
            </a:extLst>
          </p:cNvPr>
          <p:cNvPicPr>
            <a:picLocks noChangeAspect="1"/>
          </p:cNvPicPr>
          <p:nvPr/>
        </p:nvPicPr>
        <p:blipFill rotWithShape="1">
          <a:blip r:embed="rId2">
            <a:alphaModFix/>
          </a:blip>
          <a:srcRect t="20"/>
          <a:stretch/>
        </p:blipFill>
        <p:spPr>
          <a:xfrm>
            <a:off x="20" y="10"/>
            <a:ext cx="12191980" cy="6856614"/>
          </a:xfrm>
          <a:prstGeom prst="rect">
            <a:avLst/>
          </a:prstGeom>
        </p:spPr>
      </p:pic>
    </p:spTree>
    <p:extLst>
      <p:ext uri="{BB962C8B-B14F-4D97-AF65-F5344CB8AC3E}">
        <p14:creationId xmlns:p14="http://schemas.microsoft.com/office/powerpoint/2010/main" val="198928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C91122-19B2-3214-219C-B365A75F7A3D}"/>
              </a:ext>
            </a:extLst>
          </p:cNvPr>
          <p:cNvPicPr>
            <a:picLocks noChangeAspect="1"/>
          </p:cNvPicPr>
          <p:nvPr/>
        </p:nvPicPr>
        <p:blipFill rotWithShape="1">
          <a:blip r:embed="rId2">
            <a:alphaModFix/>
          </a:blip>
          <a:srcRect b="20"/>
          <a:stretch/>
        </p:blipFill>
        <p:spPr>
          <a:xfrm>
            <a:off x="0" y="0"/>
            <a:ext cx="12192000" cy="6858000"/>
          </a:xfrm>
          <a:prstGeom prst="rect">
            <a:avLst/>
          </a:prstGeom>
        </p:spPr>
      </p:pic>
    </p:spTree>
    <p:extLst>
      <p:ext uri="{BB962C8B-B14F-4D97-AF65-F5344CB8AC3E}">
        <p14:creationId xmlns:p14="http://schemas.microsoft.com/office/powerpoint/2010/main" val="224507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49E00-04CC-D8D6-11F4-A7536666F12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55252803"/>
      </p:ext>
    </p:extLst>
  </p:cSld>
  <p:clrMapOvr>
    <a:masterClrMapping/>
  </p:clrMapOvr>
</p:sld>
</file>

<file path=ppt/theme/theme1.xml><?xml version="1.0" encoding="utf-8"?>
<a:theme xmlns:a="http://schemas.openxmlformats.org/drawingml/2006/main" name="DappledVTI">
  <a:themeElements>
    <a:clrScheme name="AnalogousFromLightSeed_2SEEDS">
      <a:dk1>
        <a:srgbClr val="000000"/>
      </a:dk1>
      <a:lt1>
        <a:srgbClr val="FFFFFF"/>
      </a:lt1>
      <a:dk2>
        <a:srgbClr val="302E1B"/>
      </a:dk2>
      <a:lt2>
        <a:srgbClr val="F0F1F3"/>
      </a:lt2>
      <a:accent1>
        <a:srgbClr val="A8A15F"/>
      </a:accent1>
      <a:accent2>
        <a:srgbClr val="C6976B"/>
      </a:accent2>
      <a:accent3>
        <a:srgbClr val="96A86F"/>
      </a:accent3>
      <a:accent4>
        <a:srgbClr val="62AD90"/>
      </a:accent4>
      <a:accent5>
        <a:srgbClr val="71AAAB"/>
      </a:accent5>
      <a:accent6>
        <a:srgbClr val="71A1C8"/>
      </a:accent6>
      <a:hlink>
        <a:srgbClr val="6B72A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4098</TotalTime>
  <Words>272</Words>
  <Application>Microsoft Office PowerPoint</Application>
  <PresentationFormat>Widescreen</PresentationFormat>
  <Paragraphs>14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Avenir Next LT Pro</vt:lpstr>
      <vt:lpstr>AvenirNext LT Pro Medium</vt:lpstr>
      <vt:lpstr>Calibri</vt:lpstr>
      <vt:lpstr>Sabon Next LT</vt:lpstr>
      <vt:lpstr>Times New Roman</vt:lpstr>
      <vt:lpstr>DappledVTI</vt:lpstr>
      <vt:lpstr>Hospitals and Care Facilities are Federally Mandated Killing Fields</vt:lpstr>
      <vt:lpstr>PowerPoint Presentation</vt:lpstr>
      <vt:lpstr>PowerPoint Presentation</vt:lpstr>
      <vt:lpstr>PowerPoint Presentation</vt:lpstr>
      <vt:lpstr>PowerPoint Presentation</vt:lpstr>
      <vt:lpstr>                 Why?  What is the legal authority?  </vt:lpstr>
      <vt:lpstr>PowerPoint Presentation</vt:lpstr>
      <vt:lpstr>PowerPoint Presentation</vt:lpstr>
      <vt:lpstr>PowerPoint Presentation</vt:lpstr>
      <vt:lpstr>PowerPoint Presentation</vt:lpstr>
      <vt:lpstr>How do they get the facilities to kill? </vt:lpstr>
      <vt:lpstr>PowerPoint Presentation</vt:lpstr>
      <vt:lpstr>Steal from the poor and give to the rich!</vt:lpstr>
      <vt:lpstr>PowerPoint Presentation</vt:lpstr>
      <vt:lpstr>PowerPoint Presentation</vt:lpstr>
      <vt:lpstr>PowerPoint Presentation</vt:lpstr>
      <vt:lpstr>PowerPoint Presentation</vt:lpstr>
      <vt:lpstr>California’s End of Life Option Act - 2016</vt:lpstr>
      <vt:lpstr>PowerPoint Presentation</vt:lpstr>
      <vt:lpstr>PowerPoint Presentation</vt:lpstr>
      <vt:lpstr>PowerPoint Presentation</vt:lpstr>
      <vt:lpstr>AMA Code of Medical Ethics 2.1.1 Informed Consent</vt:lpstr>
      <vt:lpstr>PowerPoint Presentation</vt:lpstr>
      <vt:lpstr>Follow Grace’s story…we’re not waiting for WWIII to end to take action!</vt:lpstr>
    </vt:vector>
  </TitlesOfParts>
  <Company>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Hospitals are the Killing Fields</dc:title>
  <dc:creator>Kevin Tuttle</dc:creator>
  <cp:lastModifiedBy>Scott Schara</cp:lastModifiedBy>
  <cp:revision>49</cp:revision>
  <cp:lastPrinted>2023-04-10T18:45:43Z</cp:lastPrinted>
  <dcterms:created xsi:type="dcterms:W3CDTF">2022-07-26T14:20:47Z</dcterms:created>
  <dcterms:modified xsi:type="dcterms:W3CDTF">2023-04-30T00:48:00Z</dcterms:modified>
</cp:coreProperties>
</file>