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lvl1pPr>
    <a:lvl2pPr marL="0" marR="0" indent="45720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lvl2pPr>
    <a:lvl3pPr marL="0" marR="0" indent="91440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lvl3pPr>
    <a:lvl4pPr marL="0" marR="0" indent="137160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lvl4pPr>
    <a:lvl5pPr marL="0" marR="0" indent="182880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lvl5pPr>
    <a:lvl6pPr marL="0" marR="0" indent="228600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lvl6pPr>
    <a:lvl7pPr marL="0" marR="0" indent="274320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lvl7pPr>
    <a:lvl8pPr marL="0" marR="0" indent="320040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lvl8pPr>
    <a:lvl9pPr marL="0" marR="0" indent="365760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5E5E5E"/>
        </a:fontRef>
        <a:srgbClr val="5E5E5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Graphik Medium"/>
          <a:ea typeface="Graphik Medium"/>
          <a:cs typeface="Graphik Medium"/>
        </a:font>
        <a:srgbClr val="5E5E5E"/>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25400" cap="flat">
              <a:solidFill>
                <a:srgbClr val="084F64"/>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Medium"/>
          <a:ea typeface="Graphik Medium"/>
          <a:cs typeface="Graphik Medium"/>
        </a:font>
        <a:srgbClr val="5E5E5E"/>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84F64"/>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084F64"/>
              </a:solidFill>
              <a:prstDash val="solid"/>
              <a:miter lim="400000"/>
            </a:ln>
          </a:left>
          <a:right>
            <a:ln w="12700" cap="flat">
              <a:solidFill>
                <a:srgbClr val="084F64"/>
              </a:solidFill>
              <a:prstDash val="solid"/>
              <a:miter lim="400000"/>
            </a:ln>
          </a:right>
          <a:top>
            <a:ln w="12700" cap="flat">
              <a:solidFill>
                <a:srgbClr val="000000"/>
              </a:solidFill>
              <a:prstDash val="solid"/>
              <a:miter lim="400000"/>
            </a:ln>
          </a:top>
          <a:bottom>
            <a:ln w="25400" cap="flat">
              <a:solidFill>
                <a:srgbClr val="084F64"/>
              </a:solidFill>
              <a:prstDash val="solid"/>
              <a:miter lim="400000"/>
            </a:ln>
          </a:bottom>
          <a:insideH>
            <a:ln w="12700" cap="flat">
              <a:solidFill>
                <a:srgbClr val="084F64"/>
              </a:solidFill>
              <a:prstDash val="solid"/>
              <a:miter lim="400000"/>
            </a:ln>
          </a:insideH>
          <a:insideV>
            <a:ln w="12700" cap="flat">
              <a:solidFill>
                <a:srgbClr val="084F64"/>
              </a:solidFill>
              <a:prstDash val="solid"/>
              <a:miter lim="400000"/>
            </a:ln>
          </a:insideV>
        </a:tcBdr>
        <a:fill>
          <a:solidFill>
            <a:schemeClr val="accent1">
              <a:satOff val="3942"/>
              <a:lumOff val="17322"/>
            </a:schemeClr>
          </a:solidFill>
        </a:fill>
      </a:tcStyle>
    </a:firstRow>
  </a:tblStyle>
  <a:tblStyle styleId="{EEE7283C-3CF3-47DC-8721-378D4A62B228}" styleName="">
    <a:tblBg/>
    <a:wholeTbl>
      <a:tcTxStyle b="off" i="off">
        <a:font>
          <a:latin typeface="Graphik Medium"/>
          <a:ea typeface="Graphik Medium"/>
          <a:cs typeface="Graphik Medium"/>
        </a:font>
        <a:schemeClr val="accent6"/>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F0EAF0"/>
          </a:solidFill>
        </a:fill>
      </a:tcStyle>
    </a:band2H>
    <a:firstCol>
      <a:tcTxStyle b="off" i="off">
        <a:font>
          <a:latin typeface="Graphik Medium"/>
          <a:ea typeface="Graphik Medium"/>
          <a:cs typeface="Graphik Medium"/>
        </a:font>
        <a:schemeClr val="accent6"/>
      </a:tcTxStyle>
      <a:tcStyle>
        <a:tcBdr>
          <a:left>
            <a:ln w="12700" cap="flat">
              <a:solidFill>
                <a:srgbClr val="000000"/>
              </a:solidFill>
              <a:prstDash val="solid"/>
              <a:miter lim="400000"/>
            </a:ln>
          </a:left>
          <a:right>
            <a:ln w="25400" cap="flat">
              <a:solidFill>
                <a:srgbClr val="084F64"/>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Graphik Medium"/>
          <a:ea typeface="Graphik Medium"/>
          <a:cs typeface="Graphik Medium"/>
        </a:font>
        <a:schemeClr val="accent6"/>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84F64"/>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chemeClr val="accent6"/>
        </a:fontRef>
        <a:schemeClr val="accent6"/>
      </a:tcTxStyle>
      <a:tcStyle>
        <a:tcBdr>
          <a:left>
            <a:ln w="12700" cap="flat">
              <a:solidFill>
                <a:srgbClr val="084F64"/>
              </a:solidFill>
              <a:prstDash val="solid"/>
              <a:miter lim="400000"/>
            </a:ln>
          </a:left>
          <a:right>
            <a:ln w="12700" cap="flat">
              <a:solidFill>
                <a:srgbClr val="084F64"/>
              </a:solidFill>
              <a:prstDash val="solid"/>
              <a:miter lim="400000"/>
            </a:ln>
          </a:right>
          <a:top>
            <a:ln w="12700" cap="flat">
              <a:solidFill>
                <a:srgbClr val="000000"/>
              </a:solidFill>
              <a:prstDash val="solid"/>
              <a:miter lim="400000"/>
            </a:ln>
          </a:top>
          <a:bottom>
            <a:ln w="25400" cap="flat">
              <a:solidFill>
                <a:srgbClr val="084F64"/>
              </a:solidFill>
              <a:prstDash val="solid"/>
              <a:miter lim="400000"/>
            </a:ln>
          </a:bottom>
          <a:insideH>
            <a:ln w="12700" cap="flat">
              <a:solidFill>
                <a:srgbClr val="084F64"/>
              </a:solidFill>
              <a:prstDash val="solid"/>
              <a:miter lim="400000"/>
            </a:ln>
          </a:insideH>
          <a:insideV>
            <a:ln w="12700" cap="flat">
              <a:solidFill>
                <a:srgbClr val="084F64"/>
              </a:solidFill>
              <a:prstDash val="solid"/>
              <a:miter lim="400000"/>
            </a:ln>
          </a:insideV>
        </a:tcBdr>
        <a:fill>
          <a:solidFill>
            <a:schemeClr val="accent6">
              <a:hueOff val="-35454"/>
              <a:satOff val="2115"/>
              <a:lumOff val="45487"/>
            </a:schemeClr>
          </a:solidFill>
        </a:fill>
      </a:tcStyle>
    </a:firstRow>
  </a:tblStyle>
  <a:tblStyle styleId="{CF821DB8-F4EB-4A41-A1BA-3FCAFE7338EE}" styleName="">
    <a:tblBg/>
    <a:wholeTbl>
      <a:tcTxStyle b="off" i="off">
        <a:font>
          <a:latin typeface="Graphik Medium"/>
          <a:ea typeface="Graphik Medium"/>
          <a:cs typeface="Graphik Medium"/>
        </a:font>
        <a:srgbClr val="2E4E61"/>
      </a:tcTxStyle>
      <a:tcStyle>
        <a:tcBdr>
          <a:left>
            <a:ln w="12700" cap="flat">
              <a:solidFill>
                <a:srgbClr val="3D3E3E"/>
              </a:solidFill>
              <a:prstDash val="solid"/>
              <a:miter lim="400000"/>
            </a:ln>
          </a:left>
          <a:right>
            <a:ln w="12700" cap="flat">
              <a:solidFill>
                <a:srgbClr val="3D3E3E"/>
              </a:solidFill>
              <a:prstDash val="solid"/>
              <a:miter lim="400000"/>
            </a:ln>
          </a:right>
          <a:top>
            <a:ln w="12700" cap="flat">
              <a:solidFill>
                <a:srgbClr val="3D3E3E"/>
              </a:solidFill>
              <a:prstDash val="solid"/>
              <a:miter lim="400000"/>
            </a:ln>
          </a:top>
          <a:bottom>
            <a:ln w="12700" cap="flat">
              <a:solidFill>
                <a:srgbClr val="3D3E3E"/>
              </a:solidFill>
              <a:prstDash val="solid"/>
              <a:miter lim="400000"/>
            </a:ln>
          </a:bottom>
          <a:insideH>
            <a:ln w="12700" cap="flat">
              <a:solidFill>
                <a:srgbClr val="3D3E3E"/>
              </a:solidFill>
              <a:prstDash val="solid"/>
              <a:miter lim="400000"/>
            </a:ln>
          </a:insideH>
          <a:insideV>
            <a:ln w="12700" cap="flat">
              <a:solidFill>
                <a:srgbClr val="3D3E3E"/>
              </a:solidFill>
              <a:prstDash val="solid"/>
              <a:miter lim="400000"/>
            </a:ln>
          </a:insideV>
        </a:tcBdr>
        <a:fill>
          <a:noFill/>
        </a:fill>
      </a:tcStyle>
    </a:wholeTbl>
    <a:band2H>
      <a:tcTxStyle b="def" i="def"/>
      <a:tcStyle>
        <a:tcBdr/>
        <a:fill>
          <a:solidFill>
            <a:srgbClr val="EBEBEB"/>
          </a:solidFill>
        </a:fill>
      </a:tcStyle>
    </a:band2H>
    <a:firstCol>
      <a:tcTxStyle b="off" i="off">
        <a:font>
          <a:latin typeface="Graphik Medium"/>
          <a:ea typeface="Graphik Medium"/>
          <a:cs typeface="Graphik Medium"/>
        </a:font>
        <a:srgbClr val="2E4E61"/>
      </a:tcTxStyle>
      <a:tcStyle>
        <a:tcBdr>
          <a:left>
            <a:ln w="12700" cap="flat">
              <a:solidFill>
                <a:srgbClr val="3D3E3E"/>
              </a:solidFill>
              <a:prstDash val="solid"/>
              <a:miter lim="400000"/>
            </a:ln>
          </a:left>
          <a:right>
            <a:ln w="25400" cap="flat">
              <a:solidFill>
                <a:srgbClr val="3D3E3E"/>
              </a:solidFill>
              <a:prstDash val="solid"/>
              <a:miter lim="400000"/>
            </a:ln>
          </a:right>
          <a:top>
            <a:ln w="12700" cap="flat">
              <a:solidFill>
                <a:srgbClr val="3D3E3E"/>
              </a:solidFill>
              <a:prstDash val="solid"/>
              <a:miter lim="400000"/>
            </a:ln>
          </a:top>
          <a:bottom>
            <a:ln w="12700" cap="flat">
              <a:solidFill>
                <a:srgbClr val="3D3E3E"/>
              </a:solidFill>
              <a:prstDash val="solid"/>
              <a:miter lim="400000"/>
            </a:ln>
          </a:bottom>
          <a:insideH>
            <a:ln w="12700" cap="flat">
              <a:solidFill>
                <a:srgbClr val="3D3E3E"/>
              </a:solidFill>
              <a:prstDash val="solid"/>
              <a:miter lim="400000"/>
            </a:ln>
          </a:insideH>
          <a:insideV>
            <a:ln w="12700" cap="flat">
              <a:solidFill>
                <a:srgbClr val="3D3E3E"/>
              </a:solidFill>
              <a:prstDash val="solid"/>
              <a:miter lim="400000"/>
            </a:ln>
          </a:insideV>
        </a:tcBdr>
        <a:fill>
          <a:solidFill>
            <a:srgbClr val="DBE6A5"/>
          </a:solidFill>
        </a:fill>
      </a:tcStyle>
    </a:firstCol>
    <a:lastRow>
      <a:tcTxStyle b="off" i="off">
        <a:font>
          <a:latin typeface="Graphik Medium"/>
          <a:ea typeface="Graphik Medium"/>
          <a:cs typeface="Graphik Medium"/>
        </a:font>
        <a:srgbClr val="2E4E61"/>
      </a:tcTxStyle>
      <a:tcStyle>
        <a:tcBdr>
          <a:left>
            <a:ln w="12700" cap="flat">
              <a:solidFill>
                <a:srgbClr val="3D3E3E"/>
              </a:solidFill>
              <a:prstDash val="solid"/>
              <a:miter lim="400000"/>
            </a:ln>
          </a:left>
          <a:right>
            <a:ln w="12700" cap="flat">
              <a:solidFill>
                <a:srgbClr val="3D3E3E"/>
              </a:solidFill>
              <a:prstDash val="solid"/>
              <a:miter lim="400000"/>
            </a:ln>
          </a:right>
          <a:top>
            <a:ln w="25400" cap="flat">
              <a:solidFill>
                <a:srgbClr val="3D3E3E"/>
              </a:solidFill>
              <a:prstDash val="solid"/>
              <a:miter lim="400000"/>
            </a:ln>
          </a:top>
          <a:bottom>
            <a:ln w="12700" cap="flat">
              <a:solidFill>
                <a:srgbClr val="3D3E3E"/>
              </a:solidFill>
              <a:prstDash val="solid"/>
              <a:miter lim="400000"/>
            </a:ln>
          </a:bottom>
          <a:insideH>
            <a:ln w="12700" cap="flat">
              <a:solidFill>
                <a:srgbClr val="3D3E3E"/>
              </a:solidFill>
              <a:prstDash val="solid"/>
              <a:miter lim="400000"/>
            </a:ln>
          </a:insideH>
          <a:insideV>
            <a:ln w="12700" cap="flat">
              <a:solidFill>
                <a:srgbClr val="3D3E3E"/>
              </a:solidFill>
              <a:prstDash val="solid"/>
              <a:miter lim="400000"/>
            </a:ln>
          </a:insideV>
        </a:tcBdr>
        <a:fill>
          <a:noFill/>
        </a:fill>
      </a:tcStyle>
    </a:lastRow>
    <a:firstRow>
      <a:tcTxStyle b="off" i="off">
        <a:font>
          <a:latin typeface="Graphik Medium"/>
          <a:ea typeface="Graphik Medium"/>
          <a:cs typeface="Graphik Medium"/>
        </a:font>
        <a:srgbClr val="2E4E61"/>
      </a:tcTxStyle>
      <a:tcStyle>
        <a:tcBdr>
          <a:left>
            <a:ln w="12700" cap="flat">
              <a:solidFill>
                <a:srgbClr val="3D3E3E"/>
              </a:solidFill>
              <a:prstDash val="solid"/>
              <a:miter lim="400000"/>
            </a:ln>
          </a:left>
          <a:right>
            <a:ln w="12700" cap="flat">
              <a:solidFill>
                <a:srgbClr val="3D3E3E"/>
              </a:solidFill>
              <a:prstDash val="solid"/>
              <a:miter lim="400000"/>
            </a:ln>
          </a:right>
          <a:top>
            <a:ln w="12700" cap="flat">
              <a:solidFill>
                <a:srgbClr val="3D3E3E"/>
              </a:solidFill>
              <a:prstDash val="solid"/>
              <a:miter lim="400000"/>
            </a:ln>
          </a:top>
          <a:bottom>
            <a:ln w="25400" cap="flat">
              <a:solidFill>
                <a:srgbClr val="3D3E3E"/>
              </a:solidFill>
              <a:prstDash val="solid"/>
              <a:miter lim="400000"/>
            </a:ln>
          </a:bottom>
          <a:insideH>
            <a:ln w="12700" cap="flat">
              <a:solidFill>
                <a:srgbClr val="3D3E3E"/>
              </a:solidFill>
              <a:prstDash val="solid"/>
              <a:miter lim="400000"/>
            </a:ln>
          </a:insideH>
          <a:insideV>
            <a:ln w="12700" cap="flat">
              <a:solidFill>
                <a:srgbClr val="3D3E3E"/>
              </a:solidFill>
              <a:prstDash val="solid"/>
              <a:miter lim="400000"/>
            </a:ln>
          </a:insideV>
        </a:tcBdr>
        <a:fill>
          <a:solidFill>
            <a:srgbClr val="DBE6A5"/>
          </a:solidFill>
        </a:fill>
      </a:tcStyle>
    </a:firstRow>
  </a:tblStyle>
  <a:tblStyle styleId="{33BA23B1-9221-436E-865A-0063620EA4FD}" styleName="">
    <a:tblBg/>
    <a:wholeTbl>
      <a:tcTxStyle b="off" i="off">
        <a:font>
          <a:latin typeface="Graphik Medium"/>
          <a:ea typeface="Graphik Medium"/>
          <a:cs typeface="Graphik Medium"/>
        </a:font>
        <a:srgbClr val="5E5E5E"/>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wholeTbl>
    <a:band2H>
      <a:tcTxStyle b="def" i="def"/>
      <a:tcStyle>
        <a:tcBdr/>
        <a:fill>
          <a:solidFill>
            <a:srgbClr val="FFFFFF"/>
          </a:solidFill>
        </a:fill>
      </a:tcStyle>
    </a:band2H>
    <a:firstCol>
      <a:tcTxStyle b="off" i="off">
        <a:font>
          <a:latin typeface="Graphik Medium"/>
          <a:ea typeface="Graphik Medium"/>
          <a:cs typeface="Graphik Medium"/>
        </a:font>
        <a:srgbClr val="5E5E5E"/>
      </a:tcTxStyle>
      <a:tcStyle>
        <a:tcBdr>
          <a:left>
            <a:ln w="12700" cap="flat">
              <a:solidFill>
                <a:srgbClr val="5C526A"/>
              </a:solidFill>
              <a:prstDash val="solid"/>
              <a:miter lim="400000"/>
            </a:ln>
          </a:left>
          <a:right>
            <a:ln w="254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CB5B2"/>
          </a:solidFill>
        </a:fill>
      </a:tcStyle>
    </a:firstCol>
    <a:lastRow>
      <a:tcTxStyle b="off" i="off">
        <a:font>
          <a:latin typeface="Graphik Medium"/>
          <a:ea typeface="Graphik Medium"/>
          <a:cs typeface="Graphik Medium"/>
        </a:font>
        <a:srgbClr val="5E5E5E"/>
      </a:tcTxStyle>
      <a:tcStyle>
        <a:tcBdr>
          <a:left>
            <a:ln w="12700" cap="flat">
              <a:solidFill>
                <a:srgbClr val="5E5E5E"/>
              </a:solidFill>
              <a:prstDash val="solid"/>
              <a:miter lim="400000"/>
            </a:ln>
          </a:left>
          <a:right>
            <a:ln w="12700" cap="flat">
              <a:solidFill>
                <a:srgbClr val="5E5E5E"/>
              </a:solidFill>
              <a:prstDash val="solid"/>
              <a:miter lim="400000"/>
            </a:ln>
          </a:right>
          <a:top>
            <a:ln w="25400" cap="flat">
              <a:solidFill>
                <a:srgbClr val="5E5E5E"/>
              </a:solidFill>
              <a:prstDash val="solid"/>
              <a:miter lim="400000"/>
            </a:ln>
          </a:top>
          <a:bottom>
            <a:ln w="12700" cap="flat">
              <a:solidFill>
                <a:srgbClr val="5C526A"/>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ff" i="off">
        <a:font>
          <a:latin typeface="Graphik Medium"/>
          <a:ea typeface="Graphik Medium"/>
          <a:cs typeface="Graphik Medium"/>
        </a:font>
        <a:srgbClr val="FFFFFF"/>
      </a:tcTxStyle>
      <a:tcStyle>
        <a:tcBdr>
          <a:left>
            <a:ln w="12700" cap="flat">
              <a:solidFill>
                <a:srgbClr val="3B3B3B"/>
              </a:solidFill>
              <a:prstDash val="solid"/>
              <a:miter lim="400000"/>
            </a:ln>
          </a:left>
          <a:right>
            <a:ln w="12700" cap="flat">
              <a:solidFill>
                <a:srgbClr val="3B3B3B"/>
              </a:solidFill>
              <a:prstDash val="solid"/>
              <a:miter lim="400000"/>
            </a:ln>
          </a:right>
          <a:top>
            <a:ln w="12700" cap="flat">
              <a:solidFill>
                <a:srgbClr val="5C526A"/>
              </a:solidFill>
              <a:prstDash val="solid"/>
              <a:miter lim="400000"/>
            </a:ln>
          </a:top>
          <a:bottom>
            <a:ln w="25400" cap="flat">
              <a:solidFill>
                <a:srgbClr val="3B3B3B"/>
              </a:solidFill>
              <a:prstDash val="solid"/>
              <a:miter lim="400000"/>
            </a:ln>
          </a:bottom>
          <a:insideH>
            <a:ln w="12700" cap="flat">
              <a:solidFill>
                <a:srgbClr val="3B3B3B"/>
              </a:solidFill>
              <a:prstDash val="solid"/>
              <a:miter lim="400000"/>
            </a:ln>
          </a:insideH>
          <a:insideV>
            <a:ln w="12700" cap="flat">
              <a:solidFill>
                <a:srgbClr val="3B3B3B"/>
              </a:solidFill>
              <a:prstDash val="solid"/>
              <a:miter lim="400000"/>
            </a:ln>
          </a:insideV>
        </a:tcBdr>
        <a:fill>
          <a:solidFill>
            <a:srgbClr val="C16E6A"/>
          </a:solidFill>
        </a:fill>
      </a:tcStyle>
    </a:firstRow>
  </a:tblStyle>
  <a:tblStyle styleId="{2708684C-4D16-4618-839F-0558EEFCDFE6}" styleName="">
    <a:tblBg/>
    <a:wholeTbl>
      <a:tcTxStyle b="off" i="off">
        <a:font>
          <a:latin typeface="Graphik Medium"/>
          <a:ea typeface="Graphik Medium"/>
          <a:cs typeface="Graphik Medium"/>
        </a:font>
        <a:srgbClr val="5E5E5E"/>
      </a:tcTxStyle>
      <a:tcStyle>
        <a:tcBdr>
          <a:left>
            <a:ln w="12700" cap="flat">
              <a:solidFill>
                <a:srgbClr val="5E5E5E"/>
              </a:solidFill>
              <a:prstDash val="solid"/>
              <a:miter lim="400000"/>
            </a:ln>
          </a:left>
          <a:right>
            <a:ln w="12700" cap="flat">
              <a:solidFill>
                <a:srgbClr val="5E5E5E"/>
              </a:solidFill>
              <a:prstDash val="solid"/>
              <a:miter lim="400000"/>
            </a:ln>
          </a:right>
          <a:top>
            <a:ln w="12700" cap="flat">
              <a:solidFill>
                <a:srgbClr val="5E5E5E"/>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CDCECC"/>
          </a:solidFill>
        </a:fill>
      </a:tcStyle>
    </a:wholeTbl>
    <a:band2H>
      <a:tcTxStyle b="def" i="def"/>
      <a:tcStyle>
        <a:tcBdr/>
        <a:fill>
          <a:solidFill>
            <a:srgbClr val="EDEEEE"/>
          </a:solidFill>
        </a:fill>
      </a:tcStyle>
    </a:band2H>
    <a:firstCol>
      <a:tcTxStyle b="off" i="off">
        <a:font>
          <a:latin typeface="Graphik Medium"/>
          <a:ea typeface="Graphik Medium"/>
          <a:cs typeface="Graphik Medium"/>
        </a:font>
        <a:srgbClr val="FFFFFF"/>
      </a:tcTxStyle>
      <a:tcStyle>
        <a:tcBdr>
          <a:left>
            <a:ln w="12700" cap="flat">
              <a:solidFill>
                <a:srgbClr val="5E5E5E"/>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D2F24"/>
          </a:solidFill>
        </a:fill>
      </a:tcStyle>
    </a:firstCol>
    <a:lastRow>
      <a:tcTxStyle b="off" i="off">
        <a:font>
          <a:latin typeface="Graphik Medium"/>
          <a:ea typeface="Graphik Medium"/>
          <a:cs typeface="Graphik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5E5E5E"/>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5E5E5E"/>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7" name="Shape 177"/>
          <p:cNvSpPr/>
          <p:nvPr>
            <p:ph type="sldImg"/>
          </p:nvPr>
        </p:nvSpPr>
        <p:spPr>
          <a:xfrm>
            <a:off x="1143000" y="685800"/>
            <a:ext cx="4572000" cy="3429000"/>
          </a:xfrm>
          <a:prstGeom prst="rect">
            <a:avLst/>
          </a:prstGeom>
        </p:spPr>
        <p:txBody>
          <a:bodyPr/>
          <a:lstStyle/>
          <a:p>
            <a:pPr/>
          </a:p>
        </p:txBody>
      </p:sp>
      <p:sp>
        <p:nvSpPr>
          <p:cNvPr id="178" name="Shape 17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5" name="Topic"/>
          <p:cNvSpPr txBox="1"/>
          <p:nvPr>
            <p:ph type="body" sz="quarter" idx="21" hasCustomPrompt="1"/>
          </p:nvPr>
        </p:nvSpPr>
        <p:spPr>
          <a:xfrm>
            <a:off x="1181100" y="12364718"/>
            <a:ext cx="4965700" cy="467107"/>
          </a:xfrm>
          <a:prstGeom prst="rect">
            <a:avLst/>
          </a:prstGeom>
        </p:spPr>
        <p:txBody>
          <a:bodyPr anchor="t"/>
          <a:lstStyle>
            <a:lvl1pPr>
              <a:defRPr b="0" cap="all" spc="88" sz="2200"/>
            </a:lvl1pPr>
          </a:lstStyle>
          <a:p>
            <a:pPr/>
            <a:r>
              <a:t>Topic</a:t>
            </a:r>
          </a:p>
        </p:txBody>
      </p:sp>
      <p:sp>
        <p:nvSpPr>
          <p:cNvPr id="16" name="Location"/>
          <p:cNvSpPr txBox="1"/>
          <p:nvPr>
            <p:ph type="body" sz="quarter" idx="22" hasCustomPrompt="1"/>
          </p:nvPr>
        </p:nvSpPr>
        <p:spPr>
          <a:xfrm>
            <a:off x="18237200" y="12364718"/>
            <a:ext cx="4965700" cy="467107"/>
          </a:xfrm>
          <a:prstGeom prst="rect">
            <a:avLst/>
          </a:prstGeom>
        </p:spPr>
        <p:txBody>
          <a:bodyPr anchor="t"/>
          <a:lstStyle>
            <a:lvl1pPr>
              <a:defRPr b="0" cap="all" spc="88" sz="2200"/>
            </a:lvl1pPr>
          </a:lstStyle>
          <a:p>
            <a:pPr/>
            <a:r>
              <a:t>Location</a:t>
            </a:r>
          </a:p>
        </p:txBody>
      </p:sp>
      <p:sp>
        <p:nvSpPr>
          <p:cNvPr id="17" name="Author and Date"/>
          <p:cNvSpPr txBox="1"/>
          <p:nvPr>
            <p:ph type="body" sz="quarter" idx="23" hasCustomPrompt="1"/>
          </p:nvPr>
        </p:nvSpPr>
        <p:spPr>
          <a:xfrm>
            <a:off x="6946900" y="12233909"/>
            <a:ext cx="10490200" cy="706629"/>
          </a:xfrm>
          <a:prstGeom prst="rect">
            <a:avLst/>
          </a:prstGeom>
        </p:spPr>
        <p:txBody>
          <a:bodyPr anchor="t"/>
          <a:lstStyle/>
          <a:p>
            <a:pPr/>
            <a:r>
              <a:t>Author and Date</a:t>
            </a:r>
          </a:p>
        </p:txBody>
      </p:sp>
      <p:sp>
        <p:nvSpPr>
          <p:cNvPr id="18" name="Presentation Title"/>
          <p:cNvSpPr txBox="1"/>
          <p:nvPr>
            <p:ph type="title" hasCustomPrompt="1"/>
          </p:nvPr>
        </p:nvSpPr>
        <p:spPr>
          <a:prstGeom prst="rect">
            <a:avLst/>
          </a:prstGeom>
        </p:spPr>
        <p:txBody>
          <a:bodyPr/>
          <a:lstStyle/>
          <a:p>
            <a:pPr/>
            <a:r>
              <a:t>Presentation Title</a:t>
            </a:r>
          </a:p>
        </p:txBody>
      </p:sp>
      <p:sp>
        <p:nvSpPr>
          <p:cNvPr id="19" name="Body Level One…"/>
          <p:cNvSpPr txBox="1"/>
          <p:nvPr>
            <p:ph type="body" sz="quarter" idx="1" hasCustomPrompt="1"/>
          </p:nvPr>
        </p:nvSpPr>
        <p:spPr>
          <a:prstGeom prst="rect">
            <a:avLst/>
          </a:prstGeom>
        </p:spPr>
        <p:txBody>
          <a:bodyPr/>
          <a:lstStyle/>
          <a:p>
            <a:pPr/>
            <a:r>
              <a:t>Presentation Subtitle</a:t>
            </a:r>
          </a:p>
          <a:p>
            <a:pPr lvl="1"/>
            <a:r>
              <a:t/>
            </a:r>
          </a:p>
          <a:p>
            <a:pPr lvl="2"/>
            <a:r>
              <a:t/>
            </a:r>
          </a:p>
          <a:p>
            <a:pPr lvl="3"/>
            <a:r>
              <a:t/>
            </a:r>
          </a:p>
          <a:p>
            <a:pPr lvl="4"/>
            <a:r>
              <a:t/>
            </a:r>
          </a:p>
        </p:txBody>
      </p:sp>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bg>
      <p:bgPr>
        <a:solidFill>
          <a:srgbClr val="F3F5B1"/>
        </a:solidFill>
      </p:bgPr>
    </p:bg>
    <p:spTree>
      <p:nvGrpSpPr>
        <p:cNvPr id="1" name=""/>
        <p:cNvGrpSpPr/>
        <p:nvPr/>
      </p:nvGrpSpPr>
      <p:grpSpPr>
        <a:xfrm>
          <a:off x="0" y="0"/>
          <a:ext cx="0" cy="0"/>
          <a:chOff x="0" y="0"/>
          <a:chExt cx="0" cy="0"/>
        </a:xfrm>
      </p:grpSpPr>
      <p:sp>
        <p:nvSpPr>
          <p:cNvPr id="121" name="Body Level One…"/>
          <p:cNvSpPr txBox="1"/>
          <p:nvPr>
            <p:ph type="body" sz="half" idx="1" hasCustomPrompt="1"/>
          </p:nvPr>
        </p:nvSpPr>
        <p:spPr>
          <a:xfrm>
            <a:off x="2082800" y="4337484"/>
            <a:ext cx="20205700" cy="4699001"/>
          </a:xfrm>
          <a:prstGeom prst="rect">
            <a:avLst/>
          </a:prstGeom>
        </p:spPr>
        <p:txBody>
          <a:bodyPr anchor="ctr"/>
          <a:lstStyle>
            <a:lvl1pPr>
              <a:lnSpc>
                <a:spcPct val="90000"/>
              </a:lnSpc>
              <a:defRPr cap="all" spc="270" sz="9000">
                <a:solidFill>
                  <a:schemeClr val="accent1">
                    <a:satOff val="36598"/>
                    <a:lumOff val="-17227"/>
                  </a:schemeClr>
                </a:solidFill>
              </a:defRPr>
            </a:lvl1pPr>
            <a:lvl2pPr>
              <a:lnSpc>
                <a:spcPct val="90000"/>
              </a:lnSpc>
              <a:defRPr cap="all" spc="270" sz="9000">
                <a:solidFill>
                  <a:schemeClr val="accent1">
                    <a:satOff val="36598"/>
                    <a:lumOff val="-17227"/>
                  </a:schemeClr>
                </a:solidFill>
              </a:defRPr>
            </a:lvl2pPr>
            <a:lvl3pPr>
              <a:lnSpc>
                <a:spcPct val="90000"/>
              </a:lnSpc>
              <a:defRPr cap="all" spc="270" sz="9000">
                <a:solidFill>
                  <a:schemeClr val="accent1">
                    <a:satOff val="36598"/>
                    <a:lumOff val="-17227"/>
                  </a:schemeClr>
                </a:solidFill>
              </a:defRPr>
            </a:lvl3pPr>
            <a:lvl4pPr>
              <a:lnSpc>
                <a:spcPct val="90000"/>
              </a:lnSpc>
              <a:defRPr cap="all" spc="270" sz="9000">
                <a:solidFill>
                  <a:schemeClr val="accent1">
                    <a:satOff val="36598"/>
                    <a:lumOff val="-17227"/>
                  </a:schemeClr>
                </a:solidFill>
              </a:defRPr>
            </a:lvl4pPr>
            <a:lvl5pPr>
              <a:lnSpc>
                <a:spcPct val="90000"/>
              </a:lnSpc>
              <a:defRPr cap="all" spc="270" sz="9000">
                <a:solidFill>
                  <a:schemeClr val="accent1">
                    <a:satOff val="36598"/>
                    <a:lumOff val="-17227"/>
                  </a:schemeClr>
                </a:solidFill>
              </a:defRPr>
            </a:lvl5pPr>
          </a:lstStyle>
          <a:p>
            <a:pPr/>
            <a:r>
              <a:t>Statement</a:t>
            </a:r>
          </a:p>
          <a:p>
            <a:pPr lvl="1"/>
            <a:r>
              <a:t/>
            </a:r>
          </a:p>
          <a:p>
            <a:pPr lvl="2"/>
            <a:r>
              <a:t/>
            </a:r>
          </a:p>
          <a:p>
            <a:pPr lvl="3"/>
            <a:r>
              <a:t/>
            </a:r>
          </a:p>
          <a:p>
            <a:pPr lvl="4"/>
            <a:r>
              <a:t/>
            </a:r>
          </a:p>
        </p:txBody>
      </p:sp>
      <p:sp>
        <p:nvSpPr>
          <p:cNvPr id="122" name="Line"/>
          <p:cNvSpPr/>
          <p:nvPr/>
        </p:nvSpPr>
        <p:spPr>
          <a:xfrm>
            <a:off x="766879" y="952500"/>
            <a:ext cx="22850242" cy="0"/>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123" name="Line"/>
          <p:cNvSpPr/>
          <p:nvPr/>
        </p:nvSpPr>
        <p:spPr>
          <a:xfrm>
            <a:off x="757217" y="12603828"/>
            <a:ext cx="22862943" cy="1"/>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124"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bg>
      <p:bgPr>
        <a:solidFill>
          <a:srgbClr val="F3F5B1"/>
        </a:solidFill>
      </p:bgPr>
    </p:bg>
    <p:spTree>
      <p:nvGrpSpPr>
        <p:cNvPr id="1" name=""/>
        <p:cNvGrpSpPr/>
        <p:nvPr/>
      </p:nvGrpSpPr>
      <p:grpSpPr>
        <a:xfrm>
          <a:off x="0" y="0"/>
          <a:ext cx="0" cy="0"/>
          <a:chOff x="0" y="0"/>
          <a:chExt cx="0" cy="0"/>
        </a:xfrm>
      </p:grpSpPr>
      <p:sp>
        <p:nvSpPr>
          <p:cNvPr id="131" name="Body Level One…"/>
          <p:cNvSpPr txBox="1"/>
          <p:nvPr>
            <p:ph type="body" idx="1" hasCustomPrompt="1"/>
          </p:nvPr>
        </p:nvSpPr>
        <p:spPr>
          <a:xfrm>
            <a:off x="2082800" y="1509784"/>
            <a:ext cx="20205700" cy="6852293"/>
          </a:xfrm>
          <a:prstGeom prst="rect">
            <a:avLst/>
          </a:prstGeom>
        </p:spPr>
        <p:txBody>
          <a:bodyPr/>
          <a:lstStyle>
            <a:lvl1pPr>
              <a:lnSpc>
                <a:spcPct val="90000"/>
              </a:lnSpc>
              <a:defRPr cap="all" spc="750" sz="25000">
                <a:solidFill>
                  <a:schemeClr val="accent1">
                    <a:satOff val="36598"/>
                    <a:lumOff val="-17227"/>
                  </a:schemeClr>
                </a:solidFill>
              </a:defRPr>
            </a:lvl1pPr>
            <a:lvl2pPr>
              <a:lnSpc>
                <a:spcPct val="90000"/>
              </a:lnSpc>
              <a:defRPr cap="all" spc="750" sz="25000">
                <a:solidFill>
                  <a:schemeClr val="accent1">
                    <a:satOff val="36598"/>
                    <a:lumOff val="-17227"/>
                  </a:schemeClr>
                </a:solidFill>
              </a:defRPr>
            </a:lvl2pPr>
            <a:lvl3pPr>
              <a:lnSpc>
                <a:spcPct val="90000"/>
              </a:lnSpc>
              <a:defRPr cap="all" spc="750" sz="25000">
                <a:solidFill>
                  <a:schemeClr val="accent1">
                    <a:satOff val="36598"/>
                    <a:lumOff val="-17227"/>
                  </a:schemeClr>
                </a:solidFill>
              </a:defRPr>
            </a:lvl3pPr>
            <a:lvl4pPr>
              <a:lnSpc>
                <a:spcPct val="90000"/>
              </a:lnSpc>
              <a:defRPr cap="all" spc="750" sz="25000">
                <a:solidFill>
                  <a:schemeClr val="accent1">
                    <a:satOff val="36598"/>
                    <a:lumOff val="-17227"/>
                  </a:schemeClr>
                </a:solidFill>
              </a:defRPr>
            </a:lvl4pPr>
            <a:lvl5pPr>
              <a:lnSpc>
                <a:spcPct val="90000"/>
              </a:lnSpc>
              <a:defRPr cap="all" spc="750" sz="25000">
                <a:solidFill>
                  <a:schemeClr val="accent1">
                    <a:satOff val="36598"/>
                    <a:lumOff val="-17227"/>
                  </a:schemeClr>
                </a:solidFill>
              </a:defRPr>
            </a:lvl5pPr>
          </a:lstStyle>
          <a:p>
            <a:pPr/>
            <a:r>
              <a:t>100%</a:t>
            </a:r>
          </a:p>
          <a:p>
            <a:pPr lvl="1"/>
            <a:r>
              <a:t/>
            </a:r>
          </a:p>
          <a:p>
            <a:pPr lvl="2"/>
            <a:r>
              <a:t/>
            </a:r>
          </a:p>
          <a:p>
            <a:pPr lvl="3"/>
            <a:r>
              <a:t/>
            </a:r>
          </a:p>
          <a:p>
            <a:pPr lvl="4"/>
            <a:r>
              <a:t/>
            </a:r>
          </a:p>
        </p:txBody>
      </p:sp>
      <p:sp>
        <p:nvSpPr>
          <p:cNvPr id="132" name="Fact information"/>
          <p:cNvSpPr txBox="1"/>
          <p:nvPr>
            <p:ph type="body" sz="quarter" idx="21" hasCustomPrompt="1"/>
          </p:nvPr>
        </p:nvSpPr>
        <p:spPr>
          <a:xfrm>
            <a:off x="2082800" y="8407994"/>
            <a:ext cx="20205700" cy="694056"/>
          </a:xfrm>
          <a:prstGeom prst="rect">
            <a:avLst/>
          </a:prstGeom>
        </p:spPr>
        <p:txBody>
          <a:bodyPr anchor="t"/>
          <a:lstStyle>
            <a:lvl1pPr>
              <a:defRPr spc="104" sz="3500">
                <a:solidFill>
                  <a:schemeClr val="accent1"/>
                </a:solidFill>
              </a:defRPr>
            </a:lvl1pPr>
          </a:lstStyle>
          <a:p>
            <a:pPr/>
            <a:r>
              <a:t>Fact information</a:t>
            </a:r>
          </a:p>
        </p:txBody>
      </p:sp>
      <p:sp>
        <p:nvSpPr>
          <p:cNvPr id="133" name="Line"/>
          <p:cNvSpPr/>
          <p:nvPr/>
        </p:nvSpPr>
        <p:spPr>
          <a:xfrm flipV="1">
            <a:off x="762000" y="952499"/>
            <a:ext cx="22860001" cy="2"/>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134" name="Line"/>
          <p:cNvSpPr/>
          <p:nvPr/>
        </p:nvSpPr>
        <p:spPr>
          <a:xfrm>
            <a:off x="766879" y="12598400"/>
            <a:ext cx="22850242" cy="0"/>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135"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bg>
      <p:bgPr>
        <a:solidFill>
          <a:srgbClr val="FFCBC5"/>
        </a:solidFill>
      </p:bgPr>
    </p:bg>
    <p:spTree>
      <p:nvGrpSpPr>
        <p:cNvPr id="1" name=""/>
        <p:cNvGrpSpPr/>
        <p:nvPr/>
      </p:nvGrpSpPr>
      <p:grpSpPr>
        <a:xfrm>
          <a:off x="0" y="0"/>
          <a:ext cx="0" cy="0"/>
          <a:chOff x="0" y="0"/>
          <a:chExt cx="0" cy="0"/>
        </a:xfrm>
      </p:grpSpPr>
      <p:sp>
        <p:nvSpPr>
          <p:cNvPr id="142" name="Attribution"/>
          <p:cNvSpPr txBox="1"/>
          <p:nvPr>
            <p:ph type="body" sz="quarter" idx="21" hasCustomPrompt="1"/>
          </p:nvPr>
        </p:nvSpPr>
        <p:spPr>
          <a:xfrm>
            <a:off x="2088436" y="11375561"/>
            <a:ext cx="20207127" cy="706629"/>
          </a:xfrm>
          <a:prstGeom prst="rect">
            <a:avLst/>
          </a:prstGeom>
        </p:spPr>
        <p:txBody>
          <a:bodyPr anchor="t"/>
          <a:lstStyle>
            <a:lvl1pPr>
              <a:defRPr>
                <a:solidFill>
                  <a:schemeClr val="accent1"/>
                </a:solidFill>
              </a:defRPr>
            </a:lvl1pPr>
          </a:lstStyle>
          <a:p>
            <a:pPr/>
            <a:r>
              <a:t>Attribution</a:t>
            </a:r>
          </a:p>
        </p:txBody>
      </p:sp>
      <p:sp>
        <p:nvSpPr>
          <p:cNvPr id="143" name="Line"/>
          <p:cNvSpPr/>
          <p:nvPr/>
        </p:nvSpPr>
        <p:spPr>
          <a:xfrm flipV="1">
            <a:off x="762000" y="952499"/>
            <a:ext cx="22860001" cy="2"/>
          </a:xfrm>
          <a:prstGeom prst="line">
            <a:avLst/>
          </a:prstGeom>
          <a:ln w="76200">
            <a:solidFill>
              <a:schemeClr val="accent1">
                <a:satOff val="36598"/>
                <a:lumOff val="-17227"/>
              </a:schemeClr>
            </a:solidFill>
            <a:miter lim="400000"/>
          </a:ln>
        </p:spPr>
        <p:txBody>
          <a:bodyPr lIns="50800" tIns="50800" rIns="50800" bIns="50800" anchor="ctr"/>
          <a:lstStyle/>
          <a:p>
            <a:pPr defTabSz="825500">
              <a:defRPr spc="0" sz="3200">
                <a:solidFill>
                  <a:srgbClr val="000000"/>
                </a:solidFill>
              </a:defRPr>
            </a:pPr>
          </a:p>
        </p:txBody>
      </p:sp>
      <p:sp>
        <p:nvSpPr>
          <p:cNvPr id="144" name="Line"/>
          <p:cNvSpPr/>
          <p:nvPr/>
        </p:nvSpPr>
        <p:spPr>
          <a:xfrm>
            <a:off x="762000" y="12598400"/>
            <a:ext cx="22860001" cy="0"/>
          </a:xfrm>
          <a:prstGeom prst="line">
            <a:avLst/>
          </a:prstGeom>
          <a:ln w="76200">
            <a:solidFill>
              <a:schemeClr val="accent1">
                <a:satOff val="36598"/>
                <a:lumOff val="-17227"/>
              </a:schemeClr>
            </a:solidFill>
            <a:miter lim="400000"/>
          </a:ln>
        </p:spPr>
        <p:txBody>
          <a:bodyPr lIns="50800" tIns="50800" rIns="50800" bIns="50800" anchor="ctr"/>
          <a:lstStyle/>
          <a:p>
            <a:pPr defTabSz="825500">
              <a:defRPr spc="0" sz="3200">
                <a:solidFill>
                  <a:srgbClr val="000000"/>
                </a:solidFill>
              </a:defRPr>
            </a:pPr>
          </a:p>
        </p:txBody>
      </p:sp>
      <p:sp>
        <p:nvSpPr>
          <p:cNvPr id="145" name="Body Level One…"/>
          <p:cNvSpPr txBox="1"/>
          <p:nvPr>
            <p:ph type="body" sz="half" idx="1" hasCustomPrompt="1"/>
          </p:nvPr>
        </p:nvSpPr>
        <p:spPr>
          <a:xfrm>
            <a:off x="2088436" y="4298870"/>
            <a:ext cx="20207128" cy="4699001"/>
          </a:xfrm>
          <a:prstGeom prst="rect">
            <a:avLst/>
          </a:prstGeom>
        </p:spPr>
        <p:txBody>
          <a:bodyPr anchor="ctr"/>
          <a:lstStyle>
            <a:lvl1pPr>
              <a:lnSpc>
                <a:spcPct val="90000"/>
              </a:lnSpc>
              <a:defRPr cap="all" spc="190" sz="9500">
                <a:solidFill>
                  <a:schemeClr val="accent1">
                    <a:satOff val="36598"/>
                    <a:lumOff val="-17227"/>
                  </a:schemeClr>
                </a:solidFill>
              </a:defRPr>
            </a:lvl1pPr>
            <a:lvl2pPr>
              <a:lnSpc>
                <a:spcPct val="90000"/>
              </a:lnSpc>
              <a:defRPr cap="all" spc="190" sz="9500">
                <a:solidFill>
                  <a:schemeClr val="accent1">
                    <a:satOff val="36598"/>
                    <a:lumOff val="-17227"/>
                  </a:schemeClr>
                </a:solidFill>
              </a:defRPr>
            </a:lvl2pPr>
            <a:lvl3pPr>
              <a:lnSpc>
                <a:spcPct val="90000"/>
              </a:lnSpc>
              <a:defRPr cap="all" spc="190" sz="9500">
                <a:solidFill>
                  <a:schemeClr val="accent1">
                    <a:satOff val="36598"/>
                    <a:lumOff val="-17227"/>
                  </a:schemeClr>
                </a:solidFill>
              </a:defRPr>
            </a:lvl3pPr>
            <a:lvl4pPr>
              <a:lnSpc>
                <a:spcPct val="90000"/>
              </a:lnSpc>
              <a:defRPr cap="all" spc="190" sz="9500">
                <a:solidFill>
                  <a:schemeClr val="accent1">
                    <a:satOff val="36598"/>
                    <a:lumOff val="-17227"/>
                  </a:schemeClr>
                </a:solidFill>
              </a:defRPr>
            </a:lvl4pPr>
            <a:lvl5pPr>
              <a:lnSpc>
                <a:spcPct val="90000"/>
              </a:lnSpc>
              <a:defRPr cap="all" spc="190" sz="9500">
                <a:solidFill>
                  <a:schemeClr val="accent1">
                    <a:satOff val="36598"/>
                    <a:lumOff val="-17227"/>
                  </a:schemeClr>
                </a:solidFill>
              </a:defRPr>
            </a:lvl5pPr>
          </a:lstStyle>
          <a:p>
            <a:pPr/>
            <a:r>
              <a:t>“Notable Quote”</a:t>
            </a:r>
          </a:p>
          <a:p>
            <a:pPr lvl="1"/>
            <a:r>
              <a:t/>
            </a:r>
          </a:p>
          <a:p>
            <a:pPr lvl="2"/>
            <a:r>
              <a:t/>
            </a:r>
          </a:p>
          <a:p>
            <a:pPr lvl="3"/>
            <a:r>
              <a:t/>
            </a:r>
          </a:p>
          <a:p>
            <a:pPr lvl="4"/>
            <a:r>
              <a:t/>
            </a:r>
          </a:p>
        </p:txBody>
      </p:sp>
      <p:sp>
        <p:nvSpPr>
          <p:cNvPr id="146"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bg>
      <p:bgPr>
        <a:solidFill>
          <a:srgbClr val="FFF5F2"/>
        </a:solidFill>
      </p:bgPr>
    </p:bg>
    <p:spTree>
      <p:nvGrpSpPr>
        <p:cNvPr id="1" name=""/>
        <p:cNvGrpSpPr/>
        <p:nvPr/>
      </p:nvGrpSpPr>
      <p:grpSpPr>
        <a:xfrm>
          <a:off x="0" y="0"/>
          <a:ext cx="0" cy="0"/>
          <a:chOff x="0" y="0"/>
          <a:chExt cx="0" cy="0"/>
        </a:xfrm>
      </p:grpSpPr>
      <p:sp>
        <p:nvSpPr>
          <p:cNvPr id="153" name="Pink typewriter on a pink three-drawer dresser in front of a pink wall"/>
          <p:cNvSpPr/>
          <p:nvPr>
            <p:ph type="pic" idx="21"/>
          </p:nvPr>
        </p:nvSpPr>
        <p:spPr>
          <a:xfrm>
            <a:off x="-609600" y="431800"/>
            <a:ext cx="21514742" cy="12103100"/>
          </a:xfrm>
          <a:prstGeom prst="rect">
            <a:avLst/>
          </a:prstGeom>
          <a:ln w="114300">
            <a:solidFill>
              <a:srgbClr val="FFFFFF"/>
            </a:solidFill>
          </a:ln>
        </p:spPr>
        <p:txBody>
          <a:bodyPr lIns="91439" tIns="45719" rIns="91439" bIns="45719" anchor="t">
            <a:noAutofit/>
          </a:bodyPr>
          <a:lstStyle/>
          <a:p>
            <a:pPr/>
          </a:p>
        </p:txBody>
      </p:sp>
      <p:sp>
        <p:nvSpPr>
          <p:cNvPr id="154" name="Bright turquoise cassette tape on a pink background"/>
          <p:cNvSpPr/>
          <p:nvPr>
            <p:ph type="pic" sz="quarter" idx="22"/>
          </p:nvPr>
        </p:nvSpPr>
        <p:spPr>
          <a:xfrm>
            <a:off x="15836900" y="-203200"/>
            <a:ext cx="7747000" cy="7747000"/>
          </a:xfrm>
          <a:prstGeom prst="rect">
            <a:avLst/>
          </a:prstGeom>
          <a:ln w="114300">
            <a:solidFill>
              <a:srgbClr val="FFFFFF"/>
            </a:solidFill>
          </a:ln>
        </p:spPr>
        <p:txBody>
          <a:bodyPr lIns="91439" tIns="45719" rIns="91439" bIns="45719" anchor="t">
            <a:noAutofit/>
          </a:bodyPr>
          <a:lstStyle/>
          <a:p>
            <a:pPr/>
          </a:p>
        </p:txBody>
      </p:sp>
      <p:sp>
        <p:nvSpPr>
          <p:cNvPr id="155" name="Small retro clock on a green shelf against a yellow background"/>
          <p:cNvSpPr/>
          <p:nvPr>
            <p:ph type="pic" idx="23"/>
          </p:nvPr>
        </p:nvSpPr>
        <p:spPr>
          <a:xfrm>
            <a:off x="10769600" y="-6083300"/>
            <a:ext cx="17881600" cy="23842133"/>
          </a:xfrm>
          <a:prstGeom prst="rect">
            <a:avLst/>
          </a:prstGeom>
          <a:ln w="114300">
            <a:solidFill>
              <a:srgbClr val="FFFFFF"/>
            </a:solidFill>
          </a:ln>
        </p:spPr>
        <p:txBody>
          <a:bodyPr lIns="91439" tIns="45719" rIns="91439" bIns="45719" anchor="t">
            <a:noAutofit/>
          </a:bodyPr>
          <a:lstStyle/>
          <a:p>
            <a:pPr/>
          </a:p>
        </p:txBody>
      </p:sp>
      <p:sp>
        <p:nvSpPr>
          <p:cNvPr id="156"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bg>
      <p:bgPr>
        <a:solidFill>
          <a:srgbClr val="FFF5F2"/>
        </a:solidFill>
      </p:bgPr>
    </p:bg>
    <p:spTree>
      <p:nvGrpSpPr>
        <p:cNvPr id="1" name=""/>
        <p:cNvGrpSpPr/>
        <p:nvPr/>
      </p:nvGrpSpPr>
      <p:grpSpPr>
        <a:xfrm>
          <a:off x="0" y="0"/>
          <a:ext cx="0" cy="0"/>
          <a:chOff x="0" y="0"/>
          <a:chExt cx="0" cy="0"/>
        </a:xfrm>
      </p:grpSpPr>
      <p:sp>
        <p:nvSpPr>
          <p:cNvPr id="163" name="Four vintage television sets in a row with fluorescent colors: pink, blue, orange, and green"/>
          <p:cNvSpPr/>
          <p:nvPr>
            <p:ph type="pic" idx="21"/>
          </p:nvPr>
        </p:nvSpPr>
        <p:spPr>
          <a:xfrm>
            <a:off x="760214" y="279400"/>
            <a:ext cx="22863633" cy="12866707"/>
          </a:xfrm>
          <a:prstGeom prst="rect">
            <a:avLst/>
          </a:prstGeom>
          <a:ln w="114300">
            <a:solidFill>
              <a:srgbClr val="FFFFFF"/>
            </a:solidFill>
          </a:ln>
        </p:spPr>
        <p:txBody>
          <a:bodyPr lIns="91439" tIns="45719" rIns="91439" bIns="45719" anchor="t">
            <a:noAutofit/>
          </a:bodyPr>
          <a:lstStyle/>
          <a:p>
            <a:pPr/>
          </a:p>
        </p:txBody>
      </p:sp>
      <p:sp>
        <p:nvSpPr>
          <p:cNvPr id="164"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bg>
      <p:bgPr>
        <a:solidFill>
          <a:srgbClr val="FFF5F2"/>
        </a:solidFill>
      </p:bgPr>
    </p:bg>
    <p:spTree>
      <p:nvGrpSpPr>
        <p:cNvPr id="1" name=""/>
        <p:cNvGrpSpPr/>
        <p:nvPr/>
      </p:nvGrpSpPr>
      <p:grpSpPr>
        <a:xfrm>
          <a:off x="0" y="0"/>
          <a:ext cx="0" cy="0"/>
          <a:chOff x="0" y="0"/>
          <a:chExt cx="0" cy="0"/>
        </a:xfrm>
      </p:grpSpPr>
      <p:sp>
        <p:nvSpPr>
          <p:cNvPr id="171"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bg>
      <p:bgPr>
        <a:solidFill>
          <a:srgbClr val="FFFFFF"/>
        </a:solidFill>
      </p:bgPr>
    </p:bg>
    <p:spTree>
      <p:nvGrpSpPr>
        <p:cNvPr id="1" name=""/>
        <p:cNvGrpSpPr/>
        <p:nvPr/>
      </p:nvGrpSpPr>
      <p:grpSpPr>
        <a:xfrm>
          <a:off x="0" y="0"/>
          <a:ext cx="0" cy="0"/>
          <a:chOff x="0" y="0"/>
          <a:chExt cx="0" cy="0"/>
        </a:xfrm>
      </p:grpSpPr>
      <p:sp>
        <p:nvSpPr>
          <p:cNvPr id="27" name="row of seven small retro clocks on a green shelf against a yellow background"/>
          <p:cNvSpPr/>
          <p:nvPr>
            <p:ph type="pic" idx="21"/>
          </p:nvPr>
        </p:nvSpPr>
        <p:spPr>
          <a:xfrm>
            <a:off x="0" y="-2757142"/>
            <a:ext cx="24384000" cy="19230284"/>
          </a:xfrm>
          <a:prstGeom prst="rect">
            <a:avLst/>
          </a:prstGeom>
        </p:spPr>
        <p:txBody>
          <a:bodyPr lIns="91439" tIns="45719" rIns="91439" bIns="45719" anchor="t">
            <a:noAutofit/>
          </a:bodyPr>
          <a:lstStyle/>
          <a:p>
            <a:pPr/>
          </a:p>
        </p:txBody>
      </p:sp>
      <p:sp>
        <p:nvSpPr>
          <p:cNvPr id="28" name="Topic"/>
          <p:cNvSpPr txBox="1"/>
          <p:nvPr>
            <p:ph type="body" sz="quarter" idx="22" hasCustomPrompt="1"/>
          </p:nvPr>
        </p:nvSpPr>
        <p:spPr>
          <a:xfrm>
            <a:off x="1181100" y="12364718"/>
            <a:ext cx="4965700" cy="467107"/>
          </a:xfrm>
          <a:prstGeom prst="rect">
            <a:avLst/>
          </a:prstGeom>
        </p:spPr>
        <p:txBody>
          <a:bodyPr anchor="t"/>
          <a:lstStyle>
            <a:lvl1pPr>
              <a:defRPr b="0" cap="all" spc="88" sz="2200">
                <a:solidFill>
                  <a:srgbClr val="FFFFFF"/>
                </a:solidFill>
              </a:defRPr>
            </a:lvl1pPr>
          </a:lstStyle>
          <a:p>
            <a:pPr/>
            <a:r>
              <a:t>Topic</a:t>
            </a:r>
          </a:p>
        </p:txBody>
      </p:sp>
      <p:sp>
        <p:nvSpPr>
          <p:cNvPr id="29" name="Location"/>
          <p:cNvSpPr txBox="1"/>
          <p:nvPr>
            <p:ph type="body" sz="quarter" idx="23" hasCustomPrompt="1"/>
          </p:nvPr>
        </p:nvSpPr>
        <p:spPr>
          <a:xfrm>
            <a:off x="18237200" y="12364718"/>
            <a:ext cx="4965700" cy="467107"/>
          </a:xfrm>
          <a:prstGeom prst="rect">
            <a:avLst/>
          </a:prstGeom>
        </p:spPr>
        <p:txBody>
          <a:bodyPr anchor="t"/>
          <a:lstStyle>
            <a:lvl1pPr>
              <a:defRPr b="0" cap="all" spc="88" sz="2200">
                <a:solidFill>
                  <a:srgbClr val="FFFFFF"/>
                </a:solidFill>
              </a:defRPr>
            </a:lvl1pPr>
          </a:lstStyle>
          <a:p>
            <a:pPr/>
            <a:r>
              <a:t>Location</a:t>
            </a:r>
          </a:p>
        </p:txBody>
      </p:sp>
      <p:sp>
        <p:nvSpPr>
          <p:cNvPr id="30" name="Author and Date"/>
          <p:cNvSpPr txBox="1"/>
          <p:nvPr>
            <p:ph type="body" sz="quarter" idx="24" hasCustomPrompt="1"/>
          </p:nvPr>
        </p:nvSpPr>
        <p:spPr>
          <a:xfrm>
            <a:off x="6946900" y="12233909"/>
            <a:ext cx="10490200" cy="706629"/>
          </a:xfrm>
          <a:prstGeom prst="rect">
            <a:avLst/>
          </a:prstGeom>
        </p:spPr>
        <p:txBody>
          <a:bodyPr anchor="t"/>
          <a:lstStyle>
            <a:lvl1pPr>
              <a:defRPr>
                <a:solidFill>
                  <a:srgbClr val="FFFFFF"/>
                </a:solidFill>
              </a:defRPr>
            </a:lvl1pPr>
          </a:lstStyle>
          <a:p>
            <a:pPr/>
            <a:r>
              <a:t>Author and Date</a:t>
            </a:r>
          </a:p>
        </p:txBody>
      </p:sp>
      <p:sp>
        <p:nvSpPr>
          <p:cNvPr id="31" name="Line"/>
          <p:cNvSpPr/>
          <p:nvPr/>
        </p:nvSpPr>
        <p:spPr>
          <a:xfrm>
            <a:off x="766879" y="12060766"/>
            <a:ext cx="22850240" cy="1"/>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32" name="Line"/>
          <p:cNvSpPr/>
          <p:nvPr/>
        </p:nvSpPr>
        <p:spPr>
          <a:xfrm flipV="1">
            <a:off x="6527799" y="12034558"/>
            <a:ext cx="1" cy="1114983"/>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33" name="Line"/>
          <p:cNvSpPr/>
          <p:nvPr/>
        </p:nvSpPr>
        <p:spPr>
          <a:xfrm flipV="1">
            <a:off x="17856201" y="12034558"/>
            <a:ext cx="1" cy="1114983"/>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34" name="Line"/>
          <p:cNvSpPr/>
          <p:nvPr/>
        </p:nvSpPr>
        <p:spPr>
          <a:xfrm>
            <a:off x="766879" y="952500"/>
            <a:ext cx="22850242" cy="1"/>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35" name="Body Level One…"/>
          <p:cNvSpPr txBox="1"/>
          <p:nvPr>
            <p:ph type="body" sz="quarter" idx="1" hasCustomPrompt="1"/>
          </p:nvPr>
        </p:nvSpPr>
        <p:spPr>
          <a:xfrm>
            <a:off x="2082800" y="3492500"/>
            <a:ext cx="20205700" cy="1612900"/>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a:r>
              <a:t>Presentation Subtitle</a:t>
            </a:r>
          </a:p>
          <a:p>
            <a:pPr lvl="1"/>
            <a:r>
              <a:t/>
            </a:r>
          </a:p>
          <a:p>
            <a:pPr lvl="2"/>
            <a:r>
              <a:t/>
            </a:r>
          </a:p>
          <a:p>
            <a:pPr lvl="3"/>
            <a:r>
              <a:t/>
            </a:r>
          </a:p>
          <a:p>
            <a:pPr lvl="4"/>
            <a:r>
              <a:t/>
            </a:r>
          </a:p>
        </p:txBody>
      </p:sp>
      <p:sp>
        <p:nvSpPr>
          <p:cNvPr id="36" name="Presentation Title"/>
          <p:cNvSpPr txBox="1"/>
          <p:nvPr>
            <p:ph type="title" hasCustomPrompt="1"/>
          </p:nvPr>
        </p:nvSpPr>
        <p:spPr>
          <a:prstGeom prst="rect">
            <a:avLst/>
          </a:prstGeom>
        </p:spPr>
        <p:txBody>
          <a:bodyPr/>
          <a:lstStyle/>
          <a:p>
            <a:pPr/>
            <a:r>
              <a:t>Presentation Title</a:t>
            </a:r>
          </a:p>
        </p:txBody>
      </p:sp>
      <p:sp>
        <p:nvSpPr>
          <p:cNvPr id="37" name="Slide Number"/>
          <p:cNvSpPr txBox="1"/>
          <p:nvPr>
            <p:ph type="sldNum" sz="quarter" idx="2"/>
          </p:nvPr>
        </p:nvSpPr>
        <p:spPr>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bg>
      <p:bgPr>
        <a:solidFill>
          <a:srgbClr val="FFF5F2"/>
        </a:solidFill>
      </p:bgPr>
    </p:bg>
    <p:spTree>
      <p:nvGrpSpPr>
        <p:cNvPr id="1" name=""/>
        <p:cNvGrpSpPr/>
        <p:nvPr/>
      </p:nvGrpSpPr>
      <p:grpSpPr>
        <a:xfrm>
          <a:off x="0" y="0"/>
          <a:ext cx="0" cy="0"/>
          <a:chOff x="0" y="0"/>
          <a:chExt cx="0" cy="0"/>
        </a:xfrm>
      </p:grpSpPr>
      <p:sp>
        <p:nvSpPr>
          <p:cNvPr id="44" name="Body Level One…"/>
          <p:cNvSpPr txBox="1"/>
          <p:nvPr>
            <p:ph type="body" sz="quarter" idx="1" hasCustomPrompt="1"/>
          </p:nvPr>
        </p:nvSpPr>
        <p:spPr>
          <a:xfrm>
            <a:off x="1270000" y="8015916"/>
            <a:ext cx="11785600" cy="3848101"/>
          </a:xfrm>
          <a:prstGeom prst="rect">
            <a:avLst/>
          </a:prstGeom>
        </p:spPr>
        <p:txBody>
          <a:bodyPr anchor="t"/>
          <a:lstStyle>
            <a:lvl1pPr>
              <a:defRPr>
                <a:solidFill>
                  <a:srgbClr val="8AACB9"/>
                </a:solidFill>
              </a:defRPr>
            </a:lvl1pPr>
            <a:lvl2pPr>
              <a:defRPr>
                <a:solidFill>
                  <a:srgbClr val="8AACB9"/>
                </a:solidFill>
              </a:defRPr>
            </a:lvl2pPr>
            <a:lvl3pPr>
              <a:defRPr>
                <a:solidFill>
                  <a:srgbClr val="8AACB9"/>
                </a:solidFill>
              </a:defRPr>
            </a:lvl3pPr>
            <a:lvl4pPr>
              <a:defRPr>
                <a:solidFill>
                  <a:srgbClr val="8AACB9"/>
                </a:solidFill>
              </a:defRPr>
            </a:lvl4pPr>
            <a:lvl5pPr>
              <a:defRPr>
                <a:solidFill>
                  <a:srgbClr val="8AACB9"/>
                </a:solidFill>
              </a:defRPr>
            </a:lvl5pPr>
          </a:lstStyle>
          <a:p>
            <a:pPr/>
            <a:r>
              <a:t>Slide Subtitle</a:t>
            </a:r>
          </a:p>
          <a:p>
            <a:pPr lvl="1"/>
            <a:r>
              <a:t/>
            </a:r>
          </a:p>
          <a:p>
            <a:pPr lvl="2"/>
            <a:r>
              <a:t/>
            </a:r>
          </a:p>
          <a:p>
            <a:pPr lvl="3"/>
            <a:r>
              <a:t/>
            </a:r>
          </a:p>
          <a:p>
            <a:pPr lvl="4"/>
            <a:r>
              <a:t/>
            </a:r>
          </a:p>
        </p:txBody>
      </p:sp>
      <p:sp>
        <p:nvSpPr>
          <p:cNvPr id="45" name="Slide Title"/>
          <p:cNvSpPr txBox="1"/>
          <p:nvPr>
            <p:ph type="title" hasCustomPrompt="1"/>
          </p:nvPr>
        </p:nvSpPr>
        <p:spPr>
          <a:xfrm>
            <a:off x="1270000" y="4925417"/>
            <a:ext cx="11785600" cy="2933701"/>
          </a:xfrm>
          <a:prstGeom prst="rect">
            <a:avLst/>
          </a:prstGeom>
        </p:spPr>
        <p:txBody>
          <a:bodyPr anchor="b"/>
          <a:lstStyle>
            <a:lvl1pPr>
              <a:defRPr spc="270" sz="9000">
                <a:solidFill>
                  <a:schemeClr val="accent6"/>
                </a:solidFill>
              </a:defRPr>
            </a:lvl1pPr>
          </a:lstStyle>
          <a:p>
            <a:pPr/>
            <a:r>
              <a:t>Slide Title</a:t>
            </a:r>
          </a:p>
        </p:txBody>
      </p:sp>
      <p:sp>
        <p:nvSpPr>
          <p:cNvPr id="46" name="Pink typewriter on a pink three-drawer dresser in front of a pink wall"/>
          <p:cNvSpPr/>
          <p:nvPr>
            <p:ph type="pic" idx="21"/>
          </p:nvPr>
        </p:nvSpPr>
        <p:spPr>
          <a:xfrm>
            <a:off x="12801600" y="1895696"/>
            <a:ext cx="17642204" cy="9924608"/>
          </a:xfrm>
          <a:prstGeom prst="rect">
            <a:avLst/>
          </a:prstGeom>
          <a:ln w="114300">
            <a:solidFill>
              <a:srgbClr val="FFFFFF"/>
            </a:solidFill>
          </a:ln>
        </p:spPr>
        <p:txBody>
          <a:bodyPr lIns="91439" tIns="45719" rIns="91439" bIns="45719" anchor="t">
            <a:noAutofit/>
          </a:bodyPr>
          <a:lstStyle/>
          <a:p>
            <a:pPr/>
          </a:p>
        </p:txBody>
      </p:sp>
      <p:sp>
        <p:nvSpPr>
          <p:cNvPr id="47" name="Line"/>
          <p:cNvSpPr/>
          <p:nvPr/>
        </p:nvSpPr>
        <p:spPr>
          <a:xfrm>
            <a:off x="757217" y="12603828"/>
            <a:ext cx="22862943" cy="1"/>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48" name="Line"/>
          <p:cNvSpPr/>
          <p:nvPr/>
        </p:nvSpPr>
        <p:spPr>
          <a:xfrm flipV="1">
            <a:off x="762000" y="952499"/>
            <a:ext cx="22860003" cy="2"/>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49"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bg>
      <p:bgPr>
        <a:solidFill>
          <a:srgbClr val="FFF5F2"/>
        </a:solidFill>
      </p:bgPr>
    </p:bg>
    <p:spTree>
      <p:nvGrpSpPr>
        <p:cNvPr id="1" name=""/>
        <p:cNvGrpSpPr/>
        <p:nvPr/>
      </p:nvGrpSpPr>
      <p:grpSpPr>
        <a:xfrm>
          <a:off x="0" y="0"/>
          <a:ext cx="0" cy="0"/>
          <a:chOff x="0" y="0"/>
          <a:chExt cx="0" cy="0"/>
        </a:xfrm>
      </p:grpSpPr>
      <p:sp>
        <p:nvSpPr>
          <p:cNvPr id="56" name="Body Level One…"/>
          <p:cNvSpPr txBox="1"/>
          <p:nvPr>
            <p:ph type="body" sz="half" idx="1" hasCustomPrompt="1"/>
          </p:nvPr>
        </p:nvSpPr>
        <p:spPr>
          <a:xfrm>
            <a:off x="2082800" y="4195233"/>
            <a:ext cx="20207127" cy="6282059"/>
          </a:xfrm>
          <a:prstGeom prst="rect">
            <a:avLst/>
          </a:prstGeom>
        </p:spPr>
        <p:txBody>
          <a:bodyPr anchor="t"/>
          <a:lstStyle>
            <a:lvl1pPr marL="635000" indent="-635000" algn="l" defTabSz="355600">
              <a:lnSpc>
                <a:spcPct val="100000"/>
              </a:lnSpc>
              <a:spcBef>
                <a:spcPts val="4300"/>
              </a:spcBef>
              <a:buSzPct val="100000"/>
              <a:buBlip>
                <a:blip r:embed="rId2"/>
              </a:buBlip>
              <a:defRPr spc="36">
                <a:solidFill>
                  <a:schemeClr val="accent1">
                    <a:satOff val="36598"/>
                    <a:lumOff val="-17227"/>
                  </a:schemeClr>
                </a:solidFill>
              </a:defRPr>
            </a:lvl1pPr>
            <a:lvl2pPr marL="1270000" indent="-635000" algn="l" defTabSz="355600">
              <a:lnSpc>
                <a:spcPct val="100000"/>
              </a:lnSpc>
              <a:spcBef>
                <a:spcPts val="4300"/>
              </a:spcBef>
              <a:buSzPct val="100000"/>
              <a:buBlip>
                <a:blip r:embed="rId2"/>
              </a:buBlip>
              <a:defRPr spc="36">
                <a:solidFill>
                  <a:schemeClr val="accent1">
                    <a:satOff val="36598"/>
                    <a:lumOff val="-17227"/>
                  </a:schemeClr>
                </a:solidFill>
              </a:defRPr>
            </a:lvl2pPr>
            <a:lvl3pPr marL="1905000" indent="-635000" algn="l" defTabSz="355600">
              <a:lnSpc>
                <a:spcPct val="100000"/>
              </a:lnSpc>
              <a:spcBef>
                <a:spcPts val="4300"/>
              </a:spcBef>
              <a:buSzPct val="100000"/>
              <a:buBlip>
                <a:blip r:embed="rId2"/>
              </a:buBlip>
              <a:defRPr spc="36">
                <a:solidFill>
                  <a:schemeClr val="accent1">
                    <a:satOff val="36598"/>
                    <a:lumOff val="-17227"/>
                  </a:schemeClr>
                </a:solidFill>
              </a:defRPr>
            </a:lvl3pPr>
            <a:lvl4pPr marL="2540000" indent="-635000" algn="l" defTabSz="355600">
              <a:lnSpc>
                <a:spcPct val="100000"/>
              </a:lnSpc>
              <a:spcBef>
                <a:spcPts val="4300"/>
              </a:spcBef>
              <a:buSzPct val="100000"/>
              <a:buBlip>
                <a:blip r:embed="rId2"/>
              </a:buBlip>
              <a:defRPr spc="36">
                <a:solidFill>
                  <a:schemeClr val="accent1">
                    <a:satOff val="36598"/>
                    <a:lumOff val="-17227"/>
                  </a:schemeClr>
                </a:solidFill>
              </a:defRPr>
            </a:lvl4pPr>
            <a:lvl5pPr marL="3175000" indent="-635000" algn="l" defTabSz="355600">
              <a:lnSpc>
                <a:spcPct val="100000"/>
              </a:lnSpc>
              <a:spcBef>
                <a:spcPts val="4300"/>
              </a:spcBef>
              <a:buSzPct val="100000"/>
              <a:buBlip>
                <a:blip r:embed="rId2"/>
              </a:buBlip>
              <a:defRPr spc="36">
                <a:solidFill>
                  <a:schemeClr val="accent1">
                    <a:satOff val="36598"/>
                    <a:lumOff val="-17227"/>
                  </a:schemeClr>
                </a:solidFill>
              </a:defRPr>
            </a:lvl5pPr>
          </a:lstStyle>
          <a:p>
            <a:pPr/>
            <a:r>
              <a:t>Slide bullet text</a:t>
            </a:r>
          </a:p>
          <a:p>
            <a:pPr lvl="1"/>
            <a:r>
              <a:t/>
            </a:r>
          </a:p>
          <a:p>
            <a:pPr lvl="2"/>
            <a:r>
              <a:t/>
            </a:r>
          </a:p>
          <a:p>
            <a:pPr lvl="3"/>
            <a:r>
              <a:t/>
            </a:r>
          </a:p>
          <a:p>
            <a:pPr lvl="4"/>
            <a:r>
              <a:t/>
            </a:r>
          </a:p>
        </p:txBody>
      </p:sp>
      <p:sp>
        <p:nvSpPr>
          <p:cNvPr id="57" name="Line"/>
          <p:cNvSpPr/>
          <p:nvPr/>
        </p:nvSpPr>
        <p:spPr>
          <a:xfrm>
            <a:off x="766879" y="952500"/>
            <a:ext cx="22850242" cy="1"/>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58" name="Line"/>
          <p:cNvSpPr/>
          <p:nvPr/>
        </p:nvSpPr>
        <p:spPr>
          <a:xfrm>
            <a:off x="757217" y="12603828"/>
            <a:ext cx="22862943" cy="1"/>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59" name="Slide Title"/>
          <p:cNvSpPr txBox="1"/>
          <p:nvPr>
            <p:ph type="title" hasCustomPrompt="1"/>
          </p:nvPr>
        </p:nvSpPr>
        <p:spPr>
          <a:xfrm>
            <a:off x="2088436" y="1282700"/>
            <a:ext cx="20207128" cy="1649711"/>
          </a:xfrm>
          <a:prstGeom prst="rect">
            <a:avLst/>
          </a:prstGeom>
        </p:spPr>
        <p:txBody>
          <a:bodyPr/>
          <a:lstStyle>
            <a:lvl1pPr>
              <a:defRPr spc="270" sz="9000">
                <a:solidFill>
                  <a:schemeClr val="accent6"/>
                </a:solidFill>
              </a:defRPr>
            </a:lvl1pPr>
          </a:lstStyle>
          <a:p>
            <a:pPr/>
            <a:r>
              <a:t>Slide Title</a:t>
            </a:r>
          </a:p>
        </p:txBody>
      </p:sp>
      <p:sp>
        <p:nvSpPr>
          <p:cNvPr id="60"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bg>
      <p:bgPr>
        <a:solidFill>
          <a:srgbClr val="FFF5F2"/>
        </a:solidFill>
      </p:bgPr>
    </p:bg>
    <p:spTree>
      <p:nvGrpSpPr>
        <p:cNvPr id="1" name=""/>
        <p:cNvGrpSpPr/>
        <p:nvPr/>
      </p:nvGrpSpPr>
      <p:grpSpPr>
        <a:xfrm>
          <a:off x="0" y="0"/>
          <a:ext cx="0" cy="0"/>
          <a:chOff x="0" y="0"/>
          <a:chExt cx="0" cy="0"/>
        </a:xfrm>
      </p:grpSpPr>
      <p:sp>
        <p:nvSpPr>
          <p:cNvPr id="67" name="Body Level One…"/>
          <p:cNvSpPr txBox="1"/>
          <p:nvPr>
            <p:ph type="body" sz="half" idx="1" hasCustomPrompt="1"/>
          </p:nvPr>
        </p:nvSpPr>
        <p:spPr>
          <a:xfrm>
            <a:off x="2082800" y="4195233"/>
            <a:ext cx="20207127" cy="6282059"/>
          </a:xfrm>
          <a:prstGeom prst="rect">
            <a:avLst/>
          </a:prstGeom>
        </p:spPr>
        <p:txBody>
          <a:bodyPr numCol="2" spcCol="1289181" anchor="t"/>
          <a:lstStyle>
            <a:lvl1pPr marL="635000" indent="-635000" algn="l" defTabSz="355600">
              <a:lnSpc>
                <a:spcPct val="100000"/>
              </a:lnSpc>
              <a:spcBef>
                <a:spcPts val="4300"/>
              </a:spcBef>
              <a:buSzPct val="100000"/>
              <a:buBlip>
                <a:blip r:embed="rId2"/>
              </a:buBlip>
              <a:defRPr spc="36">
                <a:solidFill>
                  <a:schemeClr val="accent1">
                    <a:satOff val="36598"/>
                    <a:lumOff val="-17227"/>
                  </a:schemeClr>
                </a:solidFill>
              </a:defRPr>
            </a:lvl1pPr>
            <a:lvl2pPr marL="1270000" indent="-635000" algn="l" defTabSz="355600">
              <a:lnSpc>
                <a:spcPct val="100000"/>
              </a:lnSpc>
              <a:spcBef>
                <a:spcPts val="4300"/>
              </a:spcBef>
              <a:buSzPct val="100000"/>
              <a:buBlip>
                <a:blip r:embed="rId2"/>
              </a:buBlip>
              <a:defRPr spc="36">
                <a:solidFill>
                  <a:schemeClr val="accent1">
                    <a:satOff val="36598"/>
                    <a:lumOff val="-17227"/>
                  </a:schemeClr>
                </a:solidFill>
              </a:defRPr>
            </a:lvl2pPr>
            <a:lvl3pPr marL="1905000" indent="-635000" algn="l" defTabSz="355600">
              <a:lnSpc>
                <a:spcPct val="100000"/>
              </a:lnSpc>
              <a:spcBef>
                <a:spcPts val="4300"/>
              </a:spcBef>
              <a:buSzPct val="100000"/>
              <a:buBlip>
                <a:blip r:embed="rId2"/>
              </a:buBlip>
              <a:defRPr spc="36">
                <a:solidFill>
                  <a:schemeClr val="accent1">
                    <a:satOff val="36598"/>
                    <a:lumOff val="-17227"/>
                  </a:schemeClr>
                </a:solidFill>
              </a:defRPr>
            </a:lvl3pPr>
            <a:lvl4pPr marL="2540000" indent="-635000" algn="l" defTabSz="355600">
              <a:lnSpc>
                <a:spcPct val="100000"/>
              </a:lnSpc>
              <a:spcBef>
                <a:spcPts val="4300"/>
              </a:spcBef>
              <a:buSzPct val="100000"/>
              <a:buBlip>
                <a:blip r:embed="rId2"/>
              </a:buBlip>
              <a:defRPr spc="36">
                <a:solidFill>
                  <a:schemeClr val="accent1">
                    <a:satOff val="36598"/>
                    <a:lumOff val="-17227"/>
                  </a:schemeClr>
                </a:solidFill>
              </a:defRPr>
            </a:lvl4pPr>
            <a:lvl5pPr marL="3175000" indent="-635000" algn="l" defTabSz="355600">
              <a:lnSpc>
                <a:spcPct val="100000"/>
              </a:lnSpc>
              <a:spcBef>
                <a:spcPts val="4300"/>
              </a:spcBef>
              <a:buSzPct val="100000"/>
              <a:buBlip>
                <a:blip r:embed="rId2"/>
              </a:buBlip>
              <a:defRPr spc="36">
                <a:solidFill>
                  <a:schemeClr val="accent1">
                    <a:satOff val="36598"/>
                    <a:lumOff val="-17227"/>
                  </a:schemeClr>
                </a:solidFill>
              </a:defRPr>
            </a:lvl5pPr>
          </a:lstStyle>
          <a:p>
            <a:pPr/>
            <a:r>
              <a:t>Slide bullet text</a:t>
            </a:r>
          </a:p>
          <a:p>
            <a:pPr lvl="1"/>
            <a:r>
              <a:t/>
            </a:r>
          </a:p>
          <a:p>
            <a:pPr lvl="2"/>
            <a:r>
              <a:t/>
            </a:r>
          </a:p>
          <a:p>
            <a:pPr lvl="3"/>
            <a:r>
              <a:t/>
            </a:r>
          </a:p>
          <a:p>
            <a:pPr lvl="4"/>
            <a:r>
              <a:t/>
            </a:r>
          </a:p>
        </p:txBody>
      </p:sp>
      <p:sp>
        <p:nvSpPr>
          <p:cNvPr id="68" name="Line"/>
          <p:cNvSpPr/>
          <p:nvPr/>
        </p:nvSpPr>
        <p:spPr>
          <a:xfrm>
            <a:off x="766879" y="952500"/>
            <a:ext cx="22850242" cy="1"/>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69" name="Line"/>
          <p:cNvSpPr/>
          <p:nvPr/>
        </p:nvSpPr>
        <p:spPr>
          <a:xfrm>
            <a:off x="757217" y="12603828"/>
            <a:ext cx="22862943" cy="1"/>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70"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bg>
      <p:bgPr>
        <a:solidFill>
          <a:srgbClr val="FFF5F2"/>
        </a:solidFill>
      </p:bgPr>
    </p:bg>
    <p:spTree>
      <p:nvGrpSpPr>
        <p:cNvPr id="1" name=""/>
        <p:cNvGrpSpPr/>
        <p:nvPr/>
      </p:nvGrpSpPr>
      <p:grpSpPr>
        <a:xfrm>
          <a:off x="0" y="0"/>
          <a:ext cx="0" cy="0"/>
          <a:chOff x="0" y="0"/>
          <a:chExt cx="0" cy="0"/>
        </a:xfrm>
      </p:grpSpPr>
      <p:sp>
        <p:nvSpPr>
          <p:cNvPr id="77" name="Slide Title"/>
          <p:cNvSpPr txBox="1"/>
          <p:nvPr>
            <p:ph type="title" hasCustomPrompt="1"/>
          </p:nvPr>
        </p:nvSpPr>
        <p:spPr>
          <a:xfrm>
            <a:off x="1270000" y="1851223"/>
            <a:ext cx="11785600" cy="4084936"/>
          </a:xfrm>
          <a:prstGeom prst="rect">
            <a:avLst/>
          </a:prstGeom>
        </p:spPr>
        <p:txBody>
          <a:bodyPr anchor="b"/>
          <a:lstStyle>
            <a:lvl1pPr>
              <a:defRPr spc="270" sz="9000">
                <a:solidFill>
                  <a:schemeClr val="accent6"/>
                </a:solidFill>
              </a:defRPr>
            </a:lvl1pPr>
          </a:lstStyle>
          <a:p>
            <a:pPr/>
            <a:r>
              <a:t>Slide Title</a:t>
            </a:r>
          </a:p>
        </p:txBody>
      </p:sp>
      <p:sp>
        <p:nvSpPr>
          <p:cNvPr id="78" name="Body Level One…"/>
          <p:cNvSpPr txBox="1"/>
          <p:nvPr>
            <p:ph type="body" sz="quarter" idx="1" hasCustomPrompt="1"/>
          </p:nvPr>
        </p:nvSpPr>
        <p:spPr>
          <a:xfrm>
            <a:off x="2088435" y="6720284"/>
            <a:ext cx="10972801" cy="5467169"/>
          </a:xfrm>
          <a:prstGeom prst="rect">
            <a:avLst/>
          </a:prstGeom>
        </p:spPr>
        <p:txBody>
          <a:bodyPr anchor="t"/>
          <a:lstStyle>
            <a:lvl1pPr marL="635000" indent="-635000" algn="l" defTabSz="355600">
              <a:lnSpc>
                <a:spcPct val="100000"/>
              </a:lnSpc>
              <a:spcBef>
                <a:spcPts val="4300"/>
              </a:spcBef>
              <a:buSzPct val="100000"/>
              <a:buBlip>
                <a:blip r:embed="rId2"/>
              </a:buBlip>
              <a:defRPr spc="36">
                <a:solidFill>
                  <a:schemeClr val="accent1">
                    <a:satOff val="36598"/>
                    <a:lumOff val="-17227"/>
                  </a:schemeClr>
                </a:solidFill>
              </a:defRPr>
            </a:lvl1pPr>
            <a:lvl2pPr marL="1270000" indent="-635000" algn="l" defTabSz="355600">
              <a:lnSpc>
                <a:spcPct val="100000"/>
              </a:lnSpc>
              <a:spcBef>
                <a:spcPts val="4300"/>
              </a:spcBef>
              <a:buSzPct val="100000"/>
              <a:buBlip>
                <a:blip r:embed="rId2"/>
              </a:buBlip>
              <a:defRPr spc="36">
                <a:solidFill>
                  <a:schemeClr val="accent1">
                    <a:satOff val="36598"/>
                    <a:lumOff val="-17227"/>
                  </a:schemeClr>
                </a:solidFill>
              </a:defRPr>
            </a:lvl2pPr>
            <a:lvl3pPr marL="1905000" indent="-635000" algn="l" defTabSz="355600">
              <a:lnSpc>
                <a:spcPct val="100000"/>
              </a:lnSpc>
              <a:spcBef>
                <a:spcPts val="4300"/>
              </a:spcBef>
              <a:buSzPct val="100000"/>
              <a:buBlip>
                <a:blip r:embed="rId2"/>
              </a:buBlip>
              <a:defRPr spc="36">
                <a:solidFill>
                  <a:schemeClr val="accent1">
                    <a:satOff val="36598"/>
                    <a:lumOff val="-17227"/>
                  </a:schemeClr>
                </a:solidFill>
              </a:defRPr>
            </a:lvl3pPr>
            <a:lvl4pPr marL="2540000" indent="-635000" algn="l" defTabSz="355600">
              <a:lnSpc>
                <a:spcPct val="100000"/>
              </a:lnSpc>
              <a:spcBef>
                <a:spcPts val="4300"/>
              </a:spcBef>
              <a:buSzPct val="100000"/>
              <a:buBlip>
                <a:blip r:embed="rId2"/>
              </a:buBlip>
              <a:defRPr spc="36">
                <a:solidFill>
                  <a:schemeClr val="accent1">
                    <a:satOff val="36598"/>
                    <a:lumOff val="-17227"/>
                  </a:schemeClr>
                </a:solidFill>
              </a:defRPr>
            </a:lvl4pPr>
            <a:lvl5pPr marL="3175000" indent="-635000" algn="l" defTabSz="355600">
              <a:lnSpc>
                <a:spcPct val="100000"/>
              </a:lnSpc>
              <a:spcBef>
                <a:spcPts val="4300"/>
              </a:spcBef>
              <a:buSzPct val="100000"/>
              <a:buBlip>
                <a:blip r:embed="rId2"/>
              </a:buBlip>
              <a:defRPr spc="36">
                <a:solidFill>
                  <a:schemeClr val="accent1">
                    <a:satOff val="36598"/>
                    <a:lumOff val="-17227"/>
                  </a:schemeClr>
                </a:solidFill>
              </a:defRPr>
            </a:lvl5pPr>
          </a:lstStyle>
          <a:p>
            <a:pPr/>
            <a:r>
              <a:t>Slide bullet text</a:t>
            </a:r>
          </a:p>
          <a:p>
            <a:pPr lvl="1"/>
            <a:r>
              <a:t/>
            </a:r>
          </a:p>
          <a:p>
            <a:pPr lvl="2"/>
            <a:r>
              <a:t/>
            </a:r>
          </a:p>
          <a:p>
            <a:pPr lvl="3"/>
            <a:r>
              <a:t/>
            </a:r>
          </a:p>
          <a:p>
            <a:pPr lvl="4"/>
            <a:r>
              <a:t/>
            </a:r>
          </a:p>
        </p:txBody>
      </p:sp>
      <p:sp>
        <p:nvSpPr>
          <p:cNvPr id="79" name="Vintage television in front of yellow patterned wallpaper"/>
          <p:cNvSpPr/>
          <p:nvPr>
            <p:ph type="pic" idx="21"/>
          </p:nvPr>
        </p:nvSpPr>
        <p:spPr>
          <a:xfrm>
            <a:off x="12661900" y="-2501900"/>
            <a:ext cx="11077576" cy="14770100"/>
          </a:xfrm>
          <a:prstGeom prst="rect">
            <a:avLst/>
          </a:prstGeom>
          <a:ln w="114300">
            <a:solidFill>
              <a:srgbClr val="FFFFFF"/>
            </a:solidFill>
          </a:ln>
        </p:spPr>
        <p:txBody>
          <a:bodyPr lIns="91439" tIns="45719" rIns="91439" bIns="45719" anchor="t">
            <a:noAutofit/>
          </a:bodyPr>
          <a:lstStyle/>
          <a:p>
            <a:pPr/>
          </a:p>
        </p:txBody>
      </p:sp>
      <p:sp>
        <p:nvSpPr>
          <p:cNvPr id="80" name="Line"/>
          <p:cNvSpPr/>
          <p:nvPr/>
        </p:nvSpPr>
        <p:spPr>
          <a:xfrm flipV="1">
            <a:off x="762000" y="952499"/>
            <a:ext cx="22860003" cy="2"/>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81" name="Line"/>
          <p:cNvSpPr/>
          <p:nvPr/>
        </p:nvSpPr>
        <p:spPr>
          <a:xfrm>
            <a:off x="762000" y="12598400"/>
            <a:ext cx="22860001" cy="0"/>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82"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sp>
        <p:nvSpPr>
          <p:cNvPr id="89" name="Section Title"/>
          <p:cNvSpPr txBox="1"/>
          <p:nvPr>
            <p:ph type="title" hasCustomPrompt="1"/>
          </p:nvPr>
        </p:nvSpPr>
        <p:spPr>
          <a:xfrm>
            <a:off x="2086106" y="4292600"/>
            <a:ext cx="20205701" cy="5651500"/>
          </a:xfrm>
          <a:prstGeom prst="rect">
            <a:avLst/>
          </a:prstGeom>
        </p:spPr>
        <p:txBody>
          <a:bodyPr anchor="ctr"/>
          <a:lstStyle>
            <a:lvl1pPr>
              <a:defRPr>
                <a:solidFill>
                  <a:schemeClr val="accent5"/>
                </a:solidFill>
              </a:defRPr>
            </a:lvl1pPr>
          </a:lstStyle>
          <a:p>
            <a:pPr/>
            <a:r>
              <a:t>Section Title</a:t>
            </a:r>
          </a:p>
        </p:txBody>
      </p:sp>
      <p:sp>
        <p:nvSpPr>
          <p:cNvPr id="90" name="Line"/>
          <p:cNvSpPr/>
          <p:nvPr/>
        </p:nvSpPr>
        <p:spPr>
          <a:xfrm flipV="1">
            <a:off x="762000" y="952499"/>
            <a:ext cx="22860001" cy="2"/>
          </a:xfrm>
          <a:prstGeom prst="line">
            <a:avLst/>
          </a:prstGeom>
          <a:ln w="76200">
            <a:solidFill>
              <a:schemeClr val="accent5"/>
            </a:solidFill>
            <a:miter lim="400000"/>
          </a:ln>
        </p:spPr>
        <p:txBody>
          <a:bodyPr lIns="50800" tIns="50800" rIns="50800" bIns="50800" anchor="ctr"/>
          <a:lstStyle/>
          <a:p>
            <a:pPr defTabSz="825500">
              <a:defRPr spc="0" sz="3200">
                <a:solidFill>
                  <a:srgbClr val="000000"/>
                </a:solidFill>
              </a:defRPr>
            </a:pPr>
          </a:p>
        </p:txBody>
      </p:sp>
      <p:sp>
        <p:nvSpPr>
          <p:cNvPr id="91" name="Line"/>
          <p:cNvSpPr/>
          <p:nvPr/>
        </p:nvSpPr>
        <p:spPr>
          <a:xfrm>
            <a:off x="762000" y="12598400"/>
            <a:ext cx="22860001" cy="0"/>
          </a:xfrm>
          <a:prstGeom prst="line">
            <a:avLst/>
          </a:prstGeom>
          <a:ln w="76200">
            <a:solidFill>
              <a:schemeClr val="accent5"/>
            </a:solidFill>
            <a:miter lim="400000"/>
          </a:ln>
        </p:spPr>
        <p:txBody>
          <a:bodyPr lIns="50800" tIns="50800" rIns="50800" bIns="50800" anchor="ctr"/>
          <a:lstStyle/>
          <a:p>
            <a:pPr defTabSz="825500">
              <a:defRPr spc="0" sz="3200">
                <a:solidFill>
                  <a:srgbClr val="000000"/>
                </a:solidFill>
              </a:defRPr>
            </a:pPr>
          </a:p>
        </p:txBody>
      </p:sp>
      <p:sp>
        <p:nvSpPr>
          <p:cNvPr id="92" name="Slide Number"/>
          <p:cNvSpPr txBox="1"/>
          <p:nvPr>
            <p:ph type="sldNum" sz="quarter" idx="2"/>
          </p:nvPr>
        </p:nvSpPr>
        <p:spPr>
          <a:xfrm>
            <a:off x="11990323" y="12890500"/>
            <a:ext cx="416053" cy="467107"/>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bg>
      <p:bgPr>
        <a:solidFill>
          <a:srgbClr val="FFF5F2"/>
        </a:solidFill>
      </p:bgPr>
    </p:bg>
    <p:spTree>
      <p:nvGrpSpPr>
        <p:cNvPr id="1" name=""/>
        <p:cNvGrpSpPr/>
        <p:nvPr/>
      </p:nvGrpSpPr>
      <p:grpSpPr>
        <a:xfrm>
          <a:off x="0" y="0"/>
          <a:ext cx="0" cy="0"/>
          <a:chOff x="0" y="0"/>
          <a:chExt cx="0" cy="0"/>
        </a:xfrm>
      </p:grpSpPr>
      <p:sp>
        <p:nvSpPr>
          <p:cNvPr id="99" name="Line"/>
          <p:cNvSpPr/>
          <p:nvPr/>
        </p:nvSpPr>
        <p:spPr>
          <a:xfrm flipV="1">
            <a:off x="762000" y="952499"/>
            <a:ext cx="22860003" cy="2"/>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100" name="Line"/>
          <p:cNvSpPr/>
          <p:nvPr/>
        </p:nvSpPr>
        <p:spPr>
          <a:xfrm>
            <a:off x="757217" y="12603828"/>
            <a:ext cx="22862943" cy="1"/>
          </a:xfrm>
          <a:prstGeom prst="line">
            <a:avLst/>
          </a:prstGeom>
          <a:ln w="76200">
            <a:solidFill>
              <a:schemeClr val="accent6">
                <a:hueOff val="61929"/>
                <a:satOff val="10820"/>
                <a:lumOff val="-8848"/>
              </a:schemeClr>
            </a:solidFill>
            <a:miter lim="400000"/>
          </a:ln>
        </p:spPr>
        <p:txBody>
          <a:bodyPr lIns="50800" tIns="50800" rIns="50800" bIns="50800" anchor="ctr"/>
          <a:lstStyle/>
          <a:p>
            <a:pPr defTabSz="825500">
              <a:defRPr spc="0" sz="3200">
                <a:solidFill>
                  <a:srgbClr val="000000"/>
                </a:solidFill>
              </a:defRPr>
            </a:pPr>
          </a:p>
        </p:txBody>
      </p:sp>
      <p:sp>
        <p:nvSpPr>
          <p:cNvPr id="101" name="Slide Title"/>
          <p:cNvSpPr txBox="1"/>
          <p:nvPr>
            <p:ph type="title" hasCustomPrompt="1"/>
          </p:nvPr>
        </p:nvSpPr>
        <p:spPr>
          <a:xfrm>
            <a:off x="2082800" y="1282700"/>
            <a:ext cx="20205700" cy="1651000"/>
          </a:xfrm>
          <a:prstGeom prst="rect">
            <a:avLst/>
          </a:prstGeom>
        </p:spPr>
        <p:txBody>
          <a:bodyPr/>
          <a:lstStyle>
            <a:lvl1pPr>
              <a:defRPr spc="270" sz="9000">
                <a:solidFill>
                  <a:schemeClr val="accent6"/>
                </a:solidFill>
              </a:defRPr>
            </a:lvl1pPr>
          </a:lstStyle>
          <a:p>
            <a:pPr/>
            <a:r>
              <a:t>Slide Title</a:t>
            </a:r>
          </a:p>
        </p:txBody>
      </p:sp>
      <p:sp>
        <p:nvSpPr>
          <p:cNvPr id="102"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bg>
      <p:bgPr>
        <a:solidFill>
          <a:srgbClr val="FFF5F2"/>
        </a:solidFill>
      </p:bgPr>
    </p:bg>
    <p:spTree>
      <p:nvGrpSpPr>
        <p:cNvPr id="1" name=""/>
        <p:cNvGrpSpPr/>
        <p:nvPr/>
      </p:nvGrpSpPr>
      <p:grpSpPr>
        <a:xfrm>
          <a:off x="0" y="0"/>
          <a:ext cx="0" cy="0"/>
          <a:chOff x="0" y="0"/>
          <a:chExt cx="0" cy="0"/>
        </a:xfrm>
      </p:grpSpPr>
      <p:sp>
        <p:nvSpPr>
          <p:cNvPr id="109" name="Agenda Subtitle"/>
          <p:cNvSpPr txBox="1"/>
          <p:nvPr>
            <p:ph type="body" sz="quarter" idx="21" hasCustomPrompt="1"/>
          </p:nvPr>
        </p:nvSpPr>
        <p:spPr>
          <a:xfrm>
            <a:off x="2082800" y="2795091"/>
            <a:ext cx="20205700" cy="605029"/>
          </a:xfrm>
          <a:prstGeom prst="rect">
            <a:avLst/>
          </a:prstGeom>
        </p:spPr>
        <p:txBody>
          <a:bodyPr lIns="0" tIns="0" rIns="0" bIns="0" anchor="ctr"/>
          <a:lstStyle>
            <a:lvl1pPr>
              <a:defRPr>
                <a:solidFill>
                  <a:srgbClr val="8AACB9"/>
                </a:solidFill>
              </a:defRPr>
            </a:lvl1pPr>
          </a:lstStyle>
          <a:p>
            <a:pPr/>
            <a:r>
              <a:t>Agenda Subtitle</a:t>
            </a:r>
          </a:p>
        </p:txBody>
      </p:sp>
      <p:sp>
        <p:nvSpPr>
          <p:cNvPr id="110" name="Body Level One…"/>
          <p:cNvSpPr txBox="1"/>
          <p:nvPr>
            <p:ph type="body" idx="1" hasCustomPrompt="1"/>
          </p:nvPr>
        </p:nvSpPr>
        <p:spPr>
          <a:xfrm>
            <a:off x="2082800" y="4055764"/>
            <a:ext cx="20205700" cy="6731001"/>
          </a:xfrm>
          <a:prstGeom prst="rect">
            <a:avLst/>
          </a:prstGeom>
        </p:spPr>
        <p:txBody>
          <a:bodyPr anchor="t"/>
          <a:lstStyle>
            <a:lvl1pPr marL="177800" indent="-177800" defTabSz="2641600">
              <a:lnSpc>
                <a:spcPct val="100000"/>
              </a:lnSpc>
              <a:spcBef>
                <a:spcPts val="4400"/>
              </a:spcBef>
              <a:tabLst>
                <a:tab pos="5384800" algn="l"/>
              </a:tabLst>
              <a:defRPr spc="0" sz="5000">
                <a:solidFill>
                  <a:schemeClr val="accent1">
                    <a:satOff val="36598"/>
                    <a:lumOff val="-17227"/>
                  </a:schemeClr>
                </a:solidFill>
              </a:defRPr>
            </a:lvl1pPr>
            <a:lvl2pPr marL="177800" indent="279400" defTabSz="2641600">
              <a:lnSpc>
                <a:spcPct val="100000"/>
              </a:lnSpc>
              <a:spcBef>
                <a:spcPts val="4400"/>
              </a:spcBef>
              <a:tabLst>
                <a:tab pos="5384800" algn="l"/>
              </a:tabLst>
              <a:defRPr spc="0" sz="5000">
                <a:solidFill>
                  <a:schemeClr val="accent1">
                    <a:satOff val="36598"/>
                    <a:lumOff val="-17227"/>
                  </a:schemeClr>
                </a:solidFill>
              </a:defRPr>
            </a:lvl2pPr>
            <a:lvl3pPr marL="177800" indent="736600" defTabSz="2641600">
              <a:lnSpc>
                <a:spcPct val="100000"/>
              </a:lnSpc>
              <a:spcBef>
                <a:spcPts val="4400"/>
              </a:spcBef>
              <a:tabLst>
                <a:tab pos="5384800" algn="l"/>
              </a:tabLst>
              <a:defRPr spc="0" sz="5000">
                <a:solidFill>
                  <a:schemeClr val="accent1">
                    <a:satOff val="36598"/>
                    <a:lumOff val="-17227"/>
                  </a:schemeClr>
                </a:solidFill>
              </a:defRPr>
            </a:lvl3pPr>
            <a:lvl4pPr marL="177800" indent="1193800" defTabSz="2641600">
              <a:lnSpc>
                <a:spcPct val="100000"/>
              </a:lnSpc>
              <a:spcBef>
                <a:spcPts val="4400"/>
              </a:spcBef>
              <a:tabLst>
                <a:tab pos="5384800" algn="l"/>
              </a:tabLst>
              <a:defRPr spc="0" sz="5000">
                <a:solidFill>
                  <a:schemeClr val="accent1">
                    <a:satOff val="36598"/>
                    <a:lumOff val="-17227"/>
                  </a:schemeClr>
                </a:solidFill>
              </a:defRPr>
            </a:lvl4pPr>
            <a:lvl5pPr marL="177800" indent="1651000" defTabSz="2641600">
              <a:lnSpc>
                <a:spcPct val="100000"/>
              </a:lnSpc>
              <a:spcBef>
                <a:spcPts val="4400"/>
              </a:spcBef>
              <a:tabLst>
                <a:tab pos="5384800" algn="l"/>
              </a:tabLst>
              <a:defRPr spc="0" sz="5000">
                <a:solidFill>
                  <a:schemeClr val="accent1">
                    <a:satOff val="36598"/>
                    <a:lumOff val="-17227"/>
                  </a:schemeClr>
                </a:solidFill>
              </a:defRPr>
            </a:lvl5pPr>
          </a:lstStyle>
          <a:p>
            <a:pPr/>
            <a:r>
              <a:t>Agenda Topics</a:t>
            </a:r>
          </a:p>
          <a:p>
            <a:pPr lvl="1"/>
            <a:r>
              <a:t/>
            </a:r>
          </a:p>
          <a:p>
            <a:pPr lvl="2"/>
            <a:r>
              <a:t/>
            </a:r>
          </a:p>
          <a:p>
            <a:pPr lvl="3"/>
            <a:r>
              <a:t/>
            </a:r>
          </a:p>
          <a:p>
            <a:pPr lvl="4"/>
            <a:r>
              <a:t/>
            </a:r>
          </a:p>
        </p:txBody>
      </p:sp>
      <p:sp>
        <p:nvSpPr>
          <p:cNvPr id="111" name="Agenda Title"/>
          <p:cNvSpPr txBox="1"/>
          <p:nvPr>
            <p:ph type="title" hasCustomPrompt="1"/>
          </p:nvPr>
        </p:nvSpPr>
        <p:spPr>
          <a:xfrm>
            <a:off x="2082800" y="1282700"/>
            <a:ext cx="20205700" cy="1651000"/>
          </a:xfrm>
          <a:prstGeom prst="rect">
            <a:avLst/>
          </a:prstGeom>
        </p:spPr>
        <p:txBody>
          <a:bodyPr/>
          <a:lstStyle>
            <a:lvl1pPr>
              <a:defRPr spc="270" sz="9000">
                <a:solidFill>
                  <a:schemeClr val="accent1">
                    <a:satOff val="36598"/>
                    <a:lumOff val="-17227"/>
                  </a:schemeClr>
                </a:solidFill>
              </a:defRPr>
            </a:lvl1pPr>
          </a:lstStyle>
          <a:p>
            <a:pPr/>
            <a:r>
              <a:t>Agenda Title</a:t>
            </a:r>
          </a:p>
        </p:txBody>
      </p:sp>
      <p:sp>
        <p:nvSpPr>
          <p:cNvPr id="112" name="Line"/>
          <p:cNvSpPr/>
          <p:nvPr/>
        </p:nvSpPr>
        <p:spPr>
          <a:xfrm>
            <a:off x="757217" y="12603828"/>
            <a:ext cx="22862943" cy="1"/>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113" name="Line"/>
          <p:cNvSpPr/>
          <p:nvPr/>
        </p:nvSpPr>
        <p:spPr>
          <a:xfrm flipV="1">
            <a:off x="762000" y="952499"/>
            <a:ext cx="22860001" cy="2"/>
          </a:xfrm>
          <a:prstGeom prst="line">
            <a:avLst/>
          </a:prstGeom>
          <a:ln w="76200">
            <a:solidFill>
              <a:schemeClr val="accent1"/>
            </a:solidFill>
            <a:miter lim="400000"/>
          </a:ln>
        </p:spPr>
        <p:txBody>
          <a:bodyPr lIns="50800" tIns="50800" rIns="50800" bIns="50800" anchor="ctr"/>
          <a:lstStyle/>
          <a:p>
            <a:pPr defTabSz="825500">
              <a:defRPr spc="0" sz="3200">
                <a:solidFill>
                  <a:srgbClr val="000000"/>
                </a:solidFill>
              </a:defRPr>
            </a:pPr>
          </a:p>
        </p:txBody>
      </p:sp>
      <p:sp>
        <p:nvSpPr>
          <p:cNvPr id="114" name="Slide Number"/>
          <p:cNvSpPr txBox="1"/>
          <p:nvPr>
            <p:ph type="sldNum" sz="quarter" idx="2"/>
          </p:nvPr>
        </p:nvSpPr>
        <p:spPr>
          <a:xfrm>
            <a:off x="11990323" y="12890500"/>
            <a:ext cx="416053" cy="467107"/>
          </a:xfrm>
          <a:prstGeom prst="rect">
            <a:avLst/>
          </a:prstGeom>
        </p:spPr>
        <p:txBody>
          <a:bodyPr/>
          <a:lstStyle>
            <a:lvl1pPr>
              <a:defRPr>
                <a:solidFill>
                  <a:srgbClr val="5E5E5E"/>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1"/>
        </a:solidFill>
      </p:bgPr>
    </p:bg>
    <p:spTree>
      <p:nvGrpSpPr>
        <p:cNvPr id="1" name=""/>
        <p:cNvGrpSpPr/>
        <p:nvPr/>
      </p:nvGrpSpPr>
      <p:grpSpPr>
        <a:xfrm>
          <a:off x="0" y="0"/>
          <a:ext cx="0" cy="0"/>
          <a:chOff x="0" y="0"/>
          <a:chExt cx="0" cy="0"/>
        </a:xfrm>
      </p:grpSpPr>
      <p:sp>
        <p:nvSpPr>
          <p:cNvPr id="2" name="Presentation Title"/>
          <p:cNvSpPr txBox="1"/>
          <p:nvPr>
            <p:ph type="title" hasCustomPrompt="1"/>
          </p:nvPr>
        </p:nvSpPr>
        <p:spPr>
          <a:xfrm>
            <a:off x="2082800" y="4902200"/>
            <a:ext cx="20205700" cy="391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Presentation Title</a:t>
            </a:r>
          </a:p>
        </p:txBody>
      </p:sp>
      <p:sp>
        <p:nvSpPr>
          <p:cNvPr id="3" name="Body Level One…"/>
          <p:cNvSpPr txBox="1"/>
          <p:nvPr>
            <p:ph type="body" idx="1" hasCustomPrompt="1"/>
          </p:nvPr>
        </p:nvSpPr>
        <p:spPr>
          <a:xfrm>
            <a:off x="2082800" y="3495675"/>
            <a:ext cx="20205700" cy="1614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Presentation Subtitle</a:t>
            </a:r>
          </a:p>
          <a:p>
            <a:pPr lvl="1"/>
            <a:r>
              <a:t/>
            </a:r>
          </a:p>
          <a:p>
            <a:pPr lvl="2"/>
            <a:r>
              <a:t/>
            </a:r>
          </a:p>
          <a:p>
            <a:pPr lvl="3"/>
            <a:r>
              <a:t/>
            </a:r>
          </a:p>
          <a:p>
            <a:pPr lvl="4"/>
            <a:r>
              <a:t/>
            </a:r>
          </a:p>
        </p:txBody>
      </p:sp>
      <p:sp>
        <p:nvSpPr>
          <p:cNvPr id="4" name="Line"/>
          <p:cNvSpPr/>
          <p:nvPr/>
        </p:nvSpPr>
        <p:spPr>
          <a:xfrm flipV="1">
            <a:off x="766879" y="12048066"/>
            <a:ext cx="22850240" cy="12701"/>
          </a:xfrm>
          <a:prstGeom prst="line">
            <a:avLst/>
          </a:prstGeom>
          <a:ln w="76200">
            <a:solidFill>
              <a:schemeClr val="accent1">
                <a:satOff val="36598"/>
                <a:lumOff val="-17227"/>
              </a:schemeClr>
            </a:solidFill>
            <a:miter lim="400000"/>
          </a:ln>
        </p:spPr>
        <p:txBody>
          <a:bodyPr lIns="50800" tIns="50800" rIns="50800" bIns="50800" anchor="ctr"/>
          <a:lstStyle/>
          <a:p>
            <a:pPr defTabSz="825500">
              <a:defRPr spc="0" sz="3200">
                <a:solidFill>
                  <a:srgbClr val="000000"/>
                </a:solidFill>
              </a:defRPr>
            </a:pPr>
          </a:p>
        </p:txBody>
      </p:sp>
      <p:sp>
        <p:nvSpPr>
          <p:cNvPr id="5" name="Line"/>
          <p:cNvSpPr/>
          <p:nvPr/>
        </p:nvSpPr>
        <p:spPr>
          <a:xfrm>
            <a:off x="766879" y="952500"/>
            <a:ext cx="22850242" cy="0"/>
          </a:xfrm>
          <a:prstGeom prst="line">
            <a:avLst/>
          </a:prstGeom>
          <a:ln w="76200">
            <a:solidFill>
              <a:schemeClr val="accent1">
                <a:satOff val="36598"/>
                <a:lumOff val="-17227"/>
              </a:schemeClr>
            </a:solidFill>
            <a:miter lim="400000"/>
          </a:ln>
        </p:spPr>
        <p:txBody>
          <a:bodyPr lIns="50800" tIns="50800" rIns="50800" bIns="50800" anchor="ctr"/>
          <a:lstStyle/>
          <a:p>
            <a:pPr defTabSz="825500">
              <a:defRPr spc="0" sz="3200">
                <a:solidFill>
                  <a:srgbClr val="000000"/>
                </a:solidFill>
              </a:defRPr>
            </a:pPr>
          </a:p>
        </p:txBody>
      </p:sp>
      <p:sp>
        <p:nvSpPr>
          <p:cNvPr id="6" name="Line"/>
          <p:cNvSpPr/>
          <p:nvPr/>
        </p:nvSpPr>
        <p:spPr>
          <a:xfrm flipV="1">
            <a:off x="6527799" y="12034558"/>
            <a:ext cx="1" cy="1114983"/>
          </a:xfrm>
          <a:prstGeom prst="line">
            <a:avLst/>
          </a:prstGeom>
          <a:ln w="76200">
            <a:solidFill>
              <a:schemeClr val="accent1">
                <a:satOff val="36598"/>
                <a:lumOff val="-17227"/>
              </a:schemeClr>
            </a:solidFill>
            <a:miter lim="400000"/>
          </a:ln>
        </p:spPr>
        <p:txBody>
          <a:bodyPr lIns="50800" tIns="50800" rIns="50800" bIns="50800" anchor="ctr"/>
          <a:lstStyle/>
          <a:p>
            <a:pPr defTabSz="825500">
              <a:defRPr spc="0" sz="3200">
                <a:solidFill>
                  <a:srgbClr val="000000"/>
                </a:solidFill>
              </a:defRPr>
            </a:pPr>
          </a:p>
        </p:txBody>
      </p:sp>
      <p:sp>
        <p:nvSpPr>
          <p:cNvPr id="7" name="Line"/>
          <p:cNvSpPr/>
          <p:nvPr/>
        </p:nvSpPr>
        <p:spPr>
          <a:xfrm flipV="1">
            <a:off x="17856201" y="12034558"/>
            <a:ext cx="1" cy="1114983"/>
          </a:xfrm>
          <a:prstGeom prst="line">
            <a:avLst/>
          </a:prstGeom>
          <a:ln w="76200">
            <a:solidFill>
              <a:schemeClr val="accent1">
                <a:satOff val="36598"/>
                <a:lumOff val="-17227"/>
              </a:schemeClr>
            </a:solidFill>
            <a:miter lim="400000"/>
          </a:ln>
        </p:spPr>
        <p:txBody>
          <a:bodyPr lIns="50800" tIns="50800" rIns="50800" bIns="50800" anchor="ctr"/>
          <a:lstStyle/>
          <a:p>
            <a:pPr defTabSz="825500">
              <a:defRPr spc="0" sz="3200">
                <a:solidFill>
                  <a:srgbClr val="000000"/>
                </a:solidFill>
              </a:defRPr>
            </a:pPr>
          </a:p>
        </p:txBody>
      </p:sp>
      <p:sp>
        <p:nvSpPr>
          <p:cNvPr id="8" name="Slide Number"/>
          <p:cNvSpPr txBox="1"/>
          <p:nvPr>
            <p:ph type="sldNum" sz="quarter" idx="2"/>
          </p:nvPr>
        </p:nvSpPr>
        <p:spPr>
          <a:xfrm>
            <a:off x="11988800" y="12890500"/>
            <a:ext cx="416053" cy="467107"/>
          </a:xfrm>
          <a:prstGeom prst="rect">
            <a:avLst/>
          </a:prstGeom>
          <a:ln w="12700">
            <a:miter lim="400000"/>
          </a:ln>
        </p:spPr>
        <p:txBody>
          <a:bodyPr wrap="none" lIns="50800" tIns="50800" rIns="50800" bIns="50800" anchor="b">
            <a:spAutoFit/>
          </a:bodyPr>
          <a:lstStyle>
            <a:lvl1pPr defTabSz="584200">
              <a:defRPr spc="0">
                <a:solidFill>
                  <a:srgbClr val="FFFFFF"/>
                </a:solidFill>
                <a:latin typeface="+mn-lt"/>
                <a:ea typeface="+mn-ea"/>
                <a:cs typeface="+mn-cs"/>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1pPr>
      <a:lvl2pPr marL="0" marR="0" indent="4572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2pPr>
      <a:lvl3pPr marL="0" marR="0" indent="9144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3pPr>
      <a:lvl4pPr marL="0" marR="0" indent="13716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4pPr>
      <a:lvl5pPr marL="0" marR="0" indent="18288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5pPr>
      <a:lvl6pPr marL="0" marR="0" indent="22860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6pPr>
      <a:lvl7pPr marL="0" marR="0" indent="27432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7pPr>
      <a:lvl8pPr marL="0" marR="0" indent="32004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8pPr>
      <a:lvl9pPr marL="0" marR="0" indent="3657600" algn="ctr" defTabSz="584200" rtl="0" latinLnBrk="0">
        <a:lnSpc>
          <a:spcPct val="90000"/>
        </a:lnSpc>
        <a:spcBef>
          <a:spcPts val="0"/>
        </a:spcBef>
        <a:spcAft>
          <a:spcPts val="0"/>
        </a:spcAft>
        <a:buClrTx/>
        <a:buSzTx/>
        <a:buFontTx/>
        <a:buNone/>
        <a:tabLst/>
        <a:defRPr b="1" baseline="0" cap="all" i="0" spc="330" strike="noStrike" sz="11000" u="none">
          <a:solidFill>
            <a:srgbClr val="FFFFFF"/>
          </a:solidFill>
          <a:uFillTx/>
          <a:latin typeface="+mn-lt"/>
          <a:ea typeface="+mn-ea"/>
          <a:cs typeface="+mn-cs"/>
          <a:sym typeface="Graphik"/>
        </a:defRPr>
      </a:lvl9pPr>
    </p:titleStyle>
    <p:bodyStyle>
      <a:lvl1pPr marL="0" marR="0" indent="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1pPr>
      <a:lvl2pPr marL="0" marR="0" indent="4572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2pPr>
      <a:lvl3pPr marL="0" marR="0" indent="9144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3pPr>
      <a:lvl4pPr marL="0" marR="0" indent="13716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4pPr>
      <a:lvl5pPr marL="0" marR="0" indent="18288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5pPr>
      <a:lvl6pPr marL="0" marR="0" indent="22860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6pPr>
      <a:lvl7pPr marL="0" marR="0" indent="27432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7pPr>
      <a:lvl8pPr marL="0" marR="0" indent="32004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8pPr>
      <a:lvl9pPr marL="0" marR="0" indent="3657600" algn="ctr" defTabSz="584200" rtl="0" latinLnBrk="0">
        <a:lnSpc>
          <a:spcPct val="120000"/>
        </a:lnSpc>
        <a:spcBef>
          <a:spcPts val="0"/>
        </a:spcBef>
        <a:spcAft>
          <a:spcPts val="0"/>
        </a:spcAft>
        <a:buClrTx/>
        <a:buSzTx/>
        <a:buFontTx/>
        <a:buNone/>
        <a:tabLst/>
        <a:defRPr b="1" baseline="0" cap="none" i="0" spc="107" strike="noStrike" sz="3600" u="none">
          <a:solidFill>
            <a:schemeClr val="accent5"/>
          </a:solidFill>
          <a:uFillTx/>
          <a:latin typeface="+mn-lt"/>
          <a:ea typeface="+mn-ea"/>
          <a:cs typeface="+mn-cs"/>
          <a:sym typeface="Graphik"/>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1pPr>
      <a:lvl2pPr marL="0" marR="0" indent="4572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2pPr>
      <a:lvl3pPr marL="0" marR="0" indent="9144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7.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hyperlink" Target="https://www.cell.com/biophysj/pdf/S0006-3495(21)00241-1.pdf" TargetMode="External"/></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Relationship Id="rId3" Type="http://schemas.openxmlformats.org/officeDocument/2006/relationships/image" Target="../media/image12.tif"/><Relationship Id="rId4" Type="http://schemas.openxmlformats.org/officeDocument/2006/relationships/image" Target="../media/image1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 Id="rId3"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tif"/><Relationship Id="rId3" Type="http://schemas.openxmlformats.org/officeDocument/2006/relationships/image" Target="../media/image3.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LM Gutschi, BScPhm, PharmD Oct 26, 2022"/>
          <p:cNvSpPr txBox="1"/>
          <p:nvPr>
            <p:ph type="body" idx="23"/>
          </p:nvPr>
        </p:nvSpPr>
        <p:spPr>
          <a:prstGeom prst="rect">
            <a:avLst/>
          </a:prstGeom>
          <a:extLst>
            <a:ext uri="{C572A759-6A51-4108-AA02-DFA0A04FC94B}">
              <ma14:wrappingTextBoxFlag xmlns:ma14="http://schemas.microsoft.com/office/mac/drawingml/2011/main" val="1"/>
            </a:ext>
          </a:extLst>
        </p:spPr>
        <p:txBody>
          <a:bodyPr/>
          <a:lstStyle/>
          <a:p>
            <a:pPr/>
            <a:r>
              <a:t>LM Gutschi, BScPhm, PharmD Oct 26, 2022</a:t>
            </a:r>
          </a:p>
        </p:txBody>
      </p:sp>
      <p:sp>
        <p:nvSpPr>
          <p:cNvPr id="181" name="Independent analysis of quality issues of the BNT162b2 BioNTech/Pfizer Vaccine identified by the European medicines agency"/>
          <p:cNvSpPr txBox="1"/>
          <p:nvPr>
            <p:ph type="ctrTitle"/>
          </p:nvPr>
        </p:nvSpPr>
        <p:spPr>
          <a:xfrm>
            <a:off x="2089150" y="3444553"/>
            <a:ext cx="20205700" cy="6736483"/>
          </a:xfrm>
          <a:prstGeom prst="rect">
            <a:avLst/>
          </a:prstGeom>
        </p:spPr>
        <p:txBody>
          <a:bodyPr/>
          <a:lstStyle>
            <a:lvl1pPr defTabSz="449833">
              <a:defRPr spc="254" sz="8470"/>
            </a:lvl1pPr>
          </a:lstStyle>
          <a:p>
            <a:pPr/>
            <a:r>
              <a:t>Independent analysis of quality issues of the BNT162b2 BioNTech/Pfizer Vaccine identified by the European medicines agency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Critical Quality Attributes OF THE mRNA"/>
          <p:cNvSpPr txBox="1"/>
          <p:nvPr>
            <p:ph type="title"/>
          </p:nvPr>
        </p:nvSpPr>
        <p:spPr>
          <a:prstGeom prst="rect">
            <a:avLst/>
          </a:prstGeom>
        </p:spPr>
        <p:txBody>
          <a:bodyPr/>
          <a:lstStyle/>
          <a:p>
            <a:pPr defTabSz="420624">
              <a:defRPr spc="194" sz="6480"/>
            </a:pPr>
            <a:r>
              <a:t>Critical Quality Attributes OF THE </a:t>
            </a:r>
            <a:r>
              <a:rPr cap="none"/>
              <a:t>mRNA</a:t>
            </a:r>
          </a:p>
        </p:txBody>
      </p:sp>
      <p:graphicFrame>
        <p:nvGraphicFramePr>
          <p:cNvPr id="230" name="Table"/>
          <p:cNvGraphicFramePr/>
          <p:nvPr/>
        </p:nvGraphicFramePr>
        <p:xfrm>
          <a:off x="5636367" y="3033264"/>
          <a:ext cx="10608968" cy="8316880"/>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3666410"/>
                <a:gridCol w="3917245"/>
                <a:gridCol w="4674611"/>
              </a:tblGrid>
              <a:tr h="374179">
                <a:tc>
                  <a:txBody>
                    <a:bodyPr/>
                    <a:lstStyle/>
                    <a:p>
                      <a:pPr algn="l" defTabSz="457200">
                        <a:tabLst>
                          <a:tab pos="2971800" algn="ctr"/>
                          <a:tab pos="5930900" algn="r"/>
                        </a:tabLst>
                        <a:defRPr b="0">
                          <a:solidFill>
                            <a:srgbClr val="000000"/>
                          </a:solidFill>
                          <a:uFill>
                            <a:solidFill>
                              <a:srgbClr val="000000"/>
                            </a:solidFill>
                          </a:uFill>
                          <a:latin typeface="Times New Roman"/>
                          <a:ea typeface="Times New Roman"/>
                          <a:cs typeface="Times New Roman"/>
                          <a:sym typeface="Times New Roman"/>
                        </a:defRPr>
                      </a:pPr>
                      <a:r>
                        <a:rPr b="1"/>
                        <a:t>Quality Attribute</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b="0">
                          <a:solidFill>
                            <a:srgbClr val="000000"/>
                          </a:solidFill>
                          <a:uFill>
                            <a:solidFill>
                              <a:srgbClr val="000000"/>
                            </a:solidFill>
                          </a:uFill>
                          <a:latin typeface="Times New Roman"/>
                          <a:ea typeface="Times New Roman"/>
                          <a:cs typeface="Times New Roman"/>
                          <a:sym typeface="Times New Roman"/>
                        </a:defRPr>
                      </a:pPr>
                      <a:r>
                        <a:rPr b="1"/>
                        <a:t>Analytical Procedure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b="0">
                          <a:solidFill>
                            <a:srgbClr val="000000"/>
                          </a:solidFill>
                          <a:uFill>
                            <a:solidFill>
                              <a:srgbClr val="000000"/>
                            </a:solidFill>
                          </a:uFill>
                          <a:latin typeface="Times New Roman"/>
                          <a:ea typeface="Times New Roman"/>
                          <a:cs typeface="Times New Roman"/>
                          <a:sym typeface="Times New Roman"/>
                        </a:defRPr>
                      </a:pPr>
                      <a:r>
                        <a:rPr b="1"/>
                        <a:t>Acceptance Criteria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74179">
                <a:tc gridSpan="3">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b="1"/>
                        <a:t>Composition and Strength</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hMerge="1">
                  <a:tcPr/>
                </a:tc>
                <a:tc hMerge="1">
                  <a:tcPr/>
                </a:tc>
              </a:tr>
              <a:tr h="374179">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Clarity</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Appearance (Clarity)</a:t>
                      </a:r>
                      <a:r>
                        <a:rPr baseline="31999"/>
                        <a:t> a</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a:latin typeface="Gungsuh"/>
                          <a:ea typeface="Gungsuh"/>
                          <a:cs typeface="Gungsuh"/>
                          <a:sym typeface="Gungsuh"/>
                        </a:rPr>
                        <a:t>≤ 6 NTU</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823195">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Coloration</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Appearance (Coloration)</a:t>
                      </a:r>
                      <a:r>
                        <a:rPr baseline="31999"/>
                        <a:t> a</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Not more intensely coloured than level 7 of the brown (B) colour standard</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74179">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pH</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Potentiometry</a:t>
                      </a:r>
                      <a:r>
                        <a:rPr baseline="31999"/>
                        <a:t> a</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7.0 ± 0.5</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598687">
                <a:tc>
                  <a:txBody>
                    <a:bodyPr/>
                    <a:lstStyle/>
                    <a:p>
                      <a:pPr algn="l" defTabSz="457200">
                        <a:tabLst>
                          <a:tab pos="2971800" algn="ctr"/>
                          <a:tab pos="5930900" algn="r"/>
                        </a:tabLst>
                        <a:defRPr>
                          <a:solidFill>
                            <a:srgbClr val="000000"/>
                          </a:solidFill>
                          <a:uFill>
                            <a:solidFill>
                              <a:srgbClr val="000000"/>
                            </a:solidFill>
                          </a:uFill>
                          <a:latin typeface="Times Roman"/>
                          <a:ea typeface="Times Roman"/>
                          <a:cs typeface="Times Roman"/>
                          <a:sym typeface="Times Roman"/>
                        </a:defRPr>
                      </a:pPr>
                      <a:r>
                        <a:t>Content (RNA Concentration)</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UV Spectroscopy</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2.25 ± 0.25 mg/mL</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74179">
                <a:tc gridSpan="3">
                  <a:txBody>
                    <a:bodyPr/>
                    <a:lstStyle/>
                    <a:p>
                      <a:pPr algn="l" defTabSz="457200">
                        <a:tabLst>
                          <a:tab pos="2971800" algn="ctr"/>
                          <a:tab pos="5930900" algn="r"/>
                        </a:tabLst>
                        <a:defRPr sz="2300">
                          <a:solidFill>
                            <a:srgbClr val="000000"/>
                          </a:solidFill>
                          <a:uFill>
                            <a:solidFill>
                              <a:srgbClr val="000000"/>
                            </a:solidFill>
                          </a:uFill>
                          <a:latin typeface="Times New Roman"/>
                          <a:ea typeface="Times New Roman"/>
                          <a:cs typeface="Times New Roman"/>
                          <a:sym typeface="Times New Roman"/>
                        </a:defRPr>
                      </a:pPr>
                      <a:r>
                        <a:rPr b="1"/>
                        <a:t>Identity</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r>
              <a:tr h="598687">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Identity of Encoded RNA Sequence</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RT-PCR</a:t>
                      </a:r>
                      <a:r>
                        <a:rPr baseline="31999"/>
                        <a:t>b</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Identity confirmed</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74179">
                <a:tc gridSpan="3">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b="1"/>
                        <a:t>Purity</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r>
              <a:tr h="598687">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RNA Integrity</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Capillary Gel Electrophoresis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a:latin typeface="Gungsuh"/>
                          <a:ea typeface="Gungsuh"/>
                          <a:cs typeface="Gungsuh"/>
                          <a:sym typeface="Gungsuh"/>
                        </a:rPr>
                        <a:t>≥ 50% intact RNA</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74179">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5’- Cap</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RP-HPLC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a:latin typeface="Gungsuh"/>
                          <a:ea typeface="Gungsuh"/>
                          <a:cs typeface="Gungsuh"/>
                          <a:sym typeface="Gungsuh"/>
                        </a:rPr>
                        <a:t>≥ 50%</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r h="374179">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Poly(A) Tail</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ddPCR </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a:latin typeface="Gungsuh"/>
                          <a:ea typeface="Gungsuh"/>
                          <a:cs typeface="Gungsuh"/>
                          <a:sym typeface="Gungsuh"/>
                        </a:rPr>
                        <a:t>≥ 70%</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74179">
                <a:tc gridSpan="3">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b="1"/>
                        <a:t>Process Related Impurities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r>
              <a:tr h="374179">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Residual DNA Template</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qPCR</a:t>
                      </a:r>
                      <a:r>
                        <a:rPr baseline="31999"/>
                        <a:t>b</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a:latin typeface="Gungsuh"/>
                          <a:ea typeface="Gungsuh"/>
                          <a:cs typeface="Gungsuh"/>
                          <a:sym typeface="Gungsuh"/>
                        </a:rPr>
                        <a:t>≤ 330 ng DNA/mg RNA</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74179">
                <a:tc gridSpan="3">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b="1"/>
                        <a:t>Product Related Impurities</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r>
              <a:tr h="374179">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dsRNA</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Immunoblot</a:t>
                      </a:r>
                      <a:r>
                        <a:rPr baseline="31999"/>
                        <a:t>b</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a:latin typeface="Gungsuh"/>
                          <a:ea typeface="Gungsuh"/>
                          <a:cs typeface="Gungsuh"/>
                          <a:sym typeface="Gungsuh"/>
                        </a:rPr>
                        <a:t>≤ 1000 pg dsRNA/µg RNA</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374179">
                <a:tc gridSpan="3">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b="1"/>
                        <a:t>Safety</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hMerge="1">
                  <a:tcPr/>
                </a:tc>
                <a:tc hMerge="1">
                  <a:tcPr/>
                </a:tc>
              </a:tr>
              <a:tr h="374179">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Bacterial Endotoxin</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Endotoxin (LAL)</a:t>
                      </a:r>
                      <a:r>
                        <a:rPr baseline="31999"/>
                        <a:t> a</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a:latin typeface="Gungsuh"/>
                          <a:ea typeface="Gungsuh"/>
                          <a:cs typeface="Gungsuh"/>
                          <a:sym typeface="Gungsuh"/>
                        </a:rPr>
                        <a:t>≤ 12.5 EU/mL</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tcPr>
                </a:tc>
              </a:tr>
              <a:tr h="452757">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Bioburden</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t>Bioburden</a:t>
                      </a:r>
                      <a:r>
                        <a:rPr baseline="31999"/>
                        <a:t> a</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c>
                  <a:txBody>
                    <a:bodyPr/>
                    <a:lstStyle/>
                    <a:p>
                      <a:pPr algn="l" defTabSz="457200">
                        <a:tabLst>
                          <a:tab pos="2971800" algn="ctr"/>
                          <a:tab pos="5930900" algn="r"/>
                        </a:tabLst>
                        <a:defRPr>
                          <a:solidFill>
                            <a:srgbClr val="000000"/>
                          </a:solidFill>
                          <a:uFill>
                            <a:solidFill>
                              <a:srgbClr val="000000"/>
                            </a:solidFill>
                          </a:uFill>
                          <a:latin typeface="Times New Roman"/>
                          <a:ea typeface="Times New Roman"/>
                          <a:cs typeface="Times New Roman"/>
                          <a:sym typeface="Times New Roman"/>
                        </a:defRPr>
                      </a:pPr>
                      <a:r>
                        <a:rPr>
                          <a:latin typeface="Gungsuh"/>
                          <a:ea typeface="Gungsuh"/>
                          <a:cs typeface="Gungsuh"/>
                          <a:sym typeface="Gungsuh"/>
                        </a:rPr>
                        <a:t>≤ 1 CFU/ 10 mL</a:t>
                      </a:r>
                    </a:p>
                  </a:txBody>
                  <a:tcPr marL="50800" marR="50800" marT="50800" marB="50800" anchor="t" anchorCtr="0" horzOverflow="overflow">
                    <a:lnL w="6350">
                      <a:solidFill>
                        <a:srgbClr val="000000"/>
                      </a:solidFill>
                      <a:miter lim="400000"/>
                    </a:lnL>
                    <a:lnR w="6350">
                      <a:solidFill>
                        <a:srgbClr val="000000"/>
                      </a:solidFill>
                      <a:miter lim="400000"/>
                    </a:lnR>
                    <a:lnT w="6350">
                      <a:solidFill>
                        <a:srgbClr val="000000"/>
                      </a:solidFill>
                      <a:miter lim="400000"/>
                    </a:lnT>
                    <a:lnB w="6350">
                      <a:solidFill>
                        <a:srgbClr val="000000"/>
                      </a:solidFill>
                      <a:miter lim="400000"/>
                    </a:lnB>
                    <a:noFill/>
                  </a:tcPr>
                </a:tc>
              </a:tr>
            </a:tbl>
          </a:graphicData>
        </a:graphic>
      </p:graphicFrame>
      <p:sp>
        <p:nvSpPr>
          <p:cNvPr id="231" name="L. Maria Gutschi, BScPhm, PharmD"/>
          <p:cNvSpPr txBox="1"/>
          <p:nvPr/>
        </p:nvSpPr>
        <p:spPr>
          <a:xfrm>
            <a:off x="8978009" y="12739608"/>
            <a:ext cx="5574983"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ALC-0159 Pegylated lipid…"/>
          <p:cNvSpPr txBox="1"/>
          <p:nvPr>
            <p:ph type="body" sz="half" idx="1"/>
          </p:nvPr>
        </p:nvSpPr>
        <p:spPr>
          <a:xfrm>
            <a:off x="2088436" y="4188706"/>
            <a:ext cx="20207128" cy="6282059"/>
          </a:xfrm>
          <a:prstGeom prst="rect">
            <a:avLst/>
          </a:prstGeom>
        </p:spPr>
        <p:txBody>
          <a:bodyPr/>
          <a:lstStyle/>
          <a:p>
            <a:pPr>
              <a:buBlip>
                <a:blip r:embed="rId2"/>
              </a:buBlip>
            </a:pPr>
            <a:r>
              <a:t>ALC-0159 Pegylated lipid</a:t>
            </a:r>
          </a:p>
          <a:p>
            <a:pPr>
              <a:buBlip>
                <a:blip r:embed="rId2"/>
              </a:buBlip>
            </a:pPr>
            <a:r>
              <a:t>ALC-0315 ionic/cationic lipid</a:t>
            </a:r>
          </a:p>
          <a:p>
            <a:pPr>
              <a:buBlip>
                <a:blip r:embed="rId2"/>
              </a:buBlip>
            </a:pPr>
            <a:r>
              <a:t>Not at pharmaceutical grade ie purity</a:t>
            </a:r>
          </a:p>
          <a:p>
            <a:pPr>
              <a:buBlip>
                <a:blip r:embed="rId2"/>
              </a:buBlip>
            </a:pPr>
            <a:r>
              <a:t>Steps in manufacturing were unknown</a:t>
            </a:r>
          </a:p>
          <a:p>
            <a:pPr>
              <a:buBlip>
                <a:blip r:embed="rId2"/>
              </a:buBlip>
            </a:pPr>
            <a:r>
              <a:t>Pharmacology/kinetics unknown</a:t>
            </a:r>
          </a:p>
        </p:txBody>
      </p:sp>
      <p:sp>
        <p:nvSpPr>
          <p:cNvPr id="234" name="The lipids"/>
          <p:cNvSpPr txBox="1"/>
          <p:nvPr>
            <p:ph type="title"/>
          </p:nvPr>
        </p:nvSpPr>
        <p:spPr>
          <a:prstGeom prst="rect">
            <a:avLst/>
          </a:prstGeom>
        </p:spPr>
        <p:txBody>
          <a:bodyPr/>
          <a:lstStyle/>
          <a:p>
            <a:pPr/>
            <a:r>
              <a:t>The lipids</a:t>
            </a:r>
          </a:p>
        </p:txBody>
      </p:sp>
      <p:pic>
        <p:nvPicPr>
          <p:cNvPr id="235" name="Image" descr="Image"/>
          <p:cNvPicPr>
            <a:picLocks noChangeAspect="1"/>
          </p:cNvPicPr>
          <p:nvPr/>
        </p:nvPicPr>
        <p:blipFill>
          <a:blip r:embed="rId3">
            <a:extLst/>
          </a:blip>
          <a:stretch>
            <a:fillRect/>
          </a:stretch>
        </p:blipFill>
        <p:spPr>
          <a:xfrm>
            <a:off x="12207236" y="2715845"/>
            <a:ext cx="8776812" cy="9716395"/>
          </a:xfrm>
          <a:prstGeom prst="rect">
            <a:avLst/>
          </a:prstGeom>
          <a:ln w="12700">
            <a:miter lim="400000"/>
          </a:ln>
        </p:spPr>
      </p:pic>
      <p:sp>
        <p:nvSpPr>
          <p:cNvPr id="236" name="L. Maria Gutschi, BScPhm, PharmD"/>
          <p:cNvSpPr txBox="1"/>
          <p:nvPr/>
        </p:nvSpPr>
        <p:spPr>
          <a:xfrm>
            <a:off x="8856877" y="12775417"/>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Image" descr="Image"/>
          <p:cNvPicPr>
            <a:picLocks noChangeAspect="1"/>
          </p:cNvPicPr>
          <p:nvPr/>
        </p:nvPicPr>
        <p:blipFill>
          <a:blip r:embed="rId2">
            <a:extLst/>
          </a:blip>
          <a:stretch>
            <a:fillRect/>
          </a:stretch>
        </p:blipFill>
        <p:spPr>
          <a:xfrm>
            <a:off x="728329" y="2152747"/>
            <a:ext cx="13795611" cy="10225869"/>
          </a:xfrm>
          <a:prstGeom prst="rect">
            <a:avLst/>
          </a:prstGeom>
          <a:ln w="12700">
            <a:miter lim="400000"/>
          </a:ln>
        </p:spPr>
      </p:pic>
      <p:sp>
        <p:nvSpPr>
          <p:cNvPr id="239" name="https://doi.org/10.3390/vaccines9010065"/>
          <p:cNvSpPr txBox="1"/>
          <p:nvPr/>
        </p:nvSpPr>
        <p:spPr>
          <a:xfrm>
            <a:off x="602682" y="12766093"/>
            <a:ext cx="7166551" cy="5302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50" sz="2500"/>
            </a:lvl1pPr>
          </a:lstStyle>
          <a:p>
            <a:pPr/>
            <a:r>
              <a:t>https://doi.org/10.3390/vaccines9010065</a:t>
            </a:r>
          </a:p>
        </p:txBody>
      </p:sp>
      <p:sp>
        <p:nvSpPr>
          <p:cNvPr id="240" name="Text"/>
          <p:cNvSpPr txBox="1"/>
          <p:nvPr/>
        </p:nvSpPr>
        <p:spPr>
          <a:xfrm>
            <a:off x="20767129" y="-1735416"/>
            <a:ext cx="692659" cy="467107"/>
          </a:xfrm>
          <a:prstGeom prst="rect">
            <a:avLst/>
          </a:prstGeom>
          <a:ln w="12700">
            <a:miter lim="400000"/>
          </a:ln>
        </p:spPr>
        <p:txBody>
          <a:bodyPr wrap="none" lIns="50800" tIns="50800" rIns="50800" bIns="50800" anchor="ctr">
            <a:spAutoFit/>
          </a:bodyPr>
          <a:lstStyle/>
          <a:p>
            <a:pPr/>
          </a:p>
        </p:txBody>
      </p:sp>
      <p:sp>
        <p:nvSpPr>
          <p:cNvPr id="241" name="Mixing of LNPs proprietary…"/>
          <p:cNvSpPr txBox="1"/>
          <p:nvPr/>
        </p:nvSpPr>
        <p:spPr>
          <a:xfrm>
            <a:off x="14876887" y="3424618"/>
            <a:ext cx="8723849" cy="68667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8055" indent="-388055" algn="l">
              <a:buClr>
                <a:srgbClr val="5E5E5E"/>
              </a:buClr>
              <a:buSzPct val="170000"/>
              <a:buChar char="•"/>
              <a:defRPr spc="62" sz="3100"/>
            </a:pPr>
            <a:r>
              <a:t>Mixing of LNPs proprietary</a:t>
            </a:r>
          </a:p>
          <a:p>
            <a:pPr algn="l">
              <a:defRPr spc="62" sz="3100"/>
            </a:pPr>
          </a:p>
          <a:p>
            <a:pPr marL="388055" indent="-388055" algn="l">
              <a:buClr>
                <a:srgbClr val="5E5E5E"/>
              </a:buClr>
              <a:buSzPct val="170000"/>
              <a:buChar char="•"/>
              <a:defRPr spc="62" sz="3100"/>
            </a:pPr>
            <a:r>
              <a:t>Structure of LNPs not really known</a:t>
            </a:r>
          </a:p>
          <a:p>
            <a:pPr algn="l">
              <a:defRPr spc="62" sz="3100"/>
            </a:pPr>
          </a:p>
          <a:p>
            <a:pPr marL="388055" indent="-388055" algn="l">
              <a:buClr>
                <a:srgbClr val="5E5E5E"/>
              </a:buClr>
              <a:buSzPct val="170000"/>
              <a:buChar char="•"/>
              <a:defRPr spc="62" sz="3100"/>
            </a:pPr>
            <a:r>
              <a:t>Stability of LNPs over time</a:t>
            </a:r>
          </a:p>
          <a:p>
            <a:pPr lvl="1" marL="1023055" indent="-388055" algn="l">
              <a:buClr>
                <a:srgbClr val="5E5E5E"/>
              </a:buClr>
              <a:buSzPct val="170000"/>
              <a:buChar char="•"/>
              <a:defRPr spc="62" sz="3100"/>
            </a:pPr>
            <a:r>
              <a:t>Increase in size dependent on temp/pH</a:t>
            </a:r>
          </a:p>
          <a:p>
            <a:pPr algn="l">
              <a:defRPr spc="62" sz="3100"/>
            </a:pPr>
          </a:p>
          <a:p>
            <a:pPr marL="388055" indent="-388055" algn="l">
              <a:buClr>
                <a:srgbClr val="5E5E5E"/>
              </a:buClr>
              <a:buSzPct val="170000"/>
              <a:buChar char="•"/>
              <a:defRPr spc="62" sz="3100"/>
            </a:pPr>
            <a:r>
              <a:t>Size range of LNPs</a:t>
            </a:r>
          </a:p>
          <a:p>
            <a:pPr lvl="1" marL="1023055" indent="-388055" algn="l">
              <a:buClr>
                <a:srgbClr val="5E5E5E"/>
              </a:buClr>
              <a:buSzPct val="170000"/>
              <a:buChar char="•"/>
              <a:defRPr spc="62" sz="3100"/>
            </a:pPr>
            <a:r>
              <a:t>May affect distribution/efficacy</a:t>
            </a:r>
          </a:p>
          <a:p>
            <a:pPr algn="l">
              <a:defRPr spc="62" sz="3100"/>
            </a:pPr>
          </a:p>
          <a:p>
            <a:pPr marL="388055" indent="-388055" algn="l">
              <a:buClr>
                <a:srgbClr val="5E5E5E"/>
              </a:buClr>
              <a:buSzPct val="170000"/>
              <a:buChar char="•"/>
              <a:defRPr spc="62" sz="3100"/>
            </a:pPr>
            <a:r>
              <a:t>Encapsulation rate</a:t>
            </a:r>
          </a:p>
          <a:p>
            <a:pPr lvl="1" marL="1023055" indent="-388055" algn="l">
              <a:buClr>
                <a:srgbClr val="5E5E5E"/>
              </a:buClr>
              <a:buSzPct val="170000"/>
              <a:buChar char="•"/>
              <a:defRPr spc="62" sz="3100"/>
            </a:pPr>
            <a:r>
              <a:t>Proportion of empty LNPs</a:t>
            </a:r>
          </a:p>
        </p:txBody>
      </p:sp>
      <p:sp>
        <p:nvSpPr>
          <p:cNvPr id="242" name="LNP PRODUCTION"/>
          <p:cNvSpPr txBox="1"/>
          <p:nvPr/>
        </p:nvSpPr>
        <p:spPr>
          <a:xfrm>
            <a:off x="8315160" y="458679"/>
            <a:ext cx="7054597" cy="1109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19" sz="6000"/>
            </a:lvl1pPr>
          </a:lstStyle>
          <a:p>
            <a:pPr/>
            <a:r>
              <a:t>LNP PRODUCTION</a:t>
            </a:r>
          </a:p>
        </p:txBody>
      </p:sp>
      <p:sp>
        <p:nvSpPr>
          <p:cNvPr id="243" name="L. Maria Gutschi, BScPhm, PharmD"/>
          <p:cNvSpPr txBox="1"/>
          <p:nvPr/>
        </p:nvSpPr>
        <p:spPr>
          <a:xfrm>
            <a:off x="12113842" y="12962703"/>
            <a:ext cx="5574983"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5" name="Image" descr="Image"/>
          <p:cNvPicPr>
            <a:picLocks noChangeAspect="1"/>
          </p:cNvPicPr>
          <p:nvPr/>
        </p:nvPicPr>
        <p:blipFill>
          <a:blip r:embed="rId2">
            <a:extLst/>
          </a:blip>
          <a:stretch>
            <a:fillRect/>
          </a:stretch>
        </p:blipFill>
        <p:spPr>
          <a:xfrm>
            <a:off x="400030" y="162025"/>
            <a:ext cx="9634449" cy="9611150"/>
          </a:xfrm>
          <a:prstGeom prst="rect">
            <a:avLst/>
          </a:prstGeom>
          <a:ln w="12700">
            <a:miter lim="400000"/>
          </a:ln>
        </p:spPr>
      </p:pic>
      <p:pic>
        <p:nvPicPr>
          <p:cNvPr id="246" name="Image" descr="Image"/>
          <p:cNvPicPr>
            <a:picLocks noChangeAspect="1"/>
          </p:cNvPicPr>
          <p:nvPr/>
        </p:nvPicPr>
        <p:blipFill>
          <a:blip r:embed="rId3">
            <a:extLst/>
          </a:blip>
          <a:stretch>
            <a:fillRect/>
          </a:stretch>
        </p:blipFill>
        <p:spPr>
          <a:xfrm>
            <a:off x="10685409" y="177612"/>
            <a:ext cx="7890812" cy="9579975"/>
          </a:xfrm>
          <a:prstGeom prst="rect">
            <a:avLst/>
          </a:prstGeom>
          <a:ln w="12700">
            <a:miter lim="400000"/>
          </a:ln>
        </p:spPr>
      </p:pic>
      <p:sp>
        <p:nvSpPr>
          <p:cNvPr id="247" name="https://www.cell.com/biophysj/pdf/S0006-3495(21)00241-1.pdf…"/>
          <p:cNvSpPr txBox="1"/>
          <p:nvPr/>
        </p:nvSpPr>
        <p:spPr>
          <a:xfrm>
            <a:off x="10682076" y="10030378"/>
            <a:ext cx="13455681" cy="2603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rPr u="sng">
                <a:hlinkClick r:id="rId4" invalidUrl="" action="" tgtFrame="" tooltip="" history="1" highlightClick="0" endSnd="0"/>
              </a:rPr>
              <a:t>https://www.cell.com/biophysj/pdf/S0006-3495(21)00241-1.pdf</a:t>
            </a:r>
          </a:p>
          <a:p>
            <a:pPr algn="l" defTabSz="457200">
              <a:spcBef>
                <a:spcPts val="1200"/>
              </a:spcBef>
              <a:defRPr spc="0">
                <a:solidFill>
                  <a:srgbClr val="2397D2"/>
                </a:solidFill>
                <a:latin typeface="Times Roman"/>
                <a:ea typeface="Times Roman"/>
                <a:cs typeface="Times Roman"/>
                <a:sym typeface="Times Roman"/>
              </a:defRPr>
            </a:pPr>
            <a:r>
              <a:t>LNP physical degradation pathways. (</a:t>
            </a:r>
            <a:r>
              <a:rPr i="1"/>
              <a:t>a</a:t>
            </a:r>
            <a:r>
              <a:t>) Effects of physical stress on the LNP highlighted by dye. A dye-stained mRNA-LNP sample was subjected to multiple freeze-thaws. The resulting effects of this physical stress are evident, revealing aggregation (</a:t>
            </a:r>
            <a:r>
              <a:rPr i="1"/>
              <a:t>right</a:t>
            </a:r>
            <a:r>
              <a:t>), liberated mRNA (</a:t>
            </a:r>
            <a:r>
              <a:rPr i="1"/>
              <a:t>blue arrow</a:t>
            </a:r>
            <a:r>
              <a:t>), and the formation of liposomal structures containing mRNA (</a:t>
            </a:r>
            <a:r>
              <a:rPr i="1"/>
              <a:t>red arrow</a:t>
            </a:r>
            <a:r>
              <a:t>). The black arrow indicates an LNP that appears ready to burst. This image appears to capture a snapshot of how physical degradation leads to loss of mRNA encapsulation. (</a:t>
            </a:r>
            <a:r>
              <a:rPr i="1"/>
              <a:t>b</a:t>
            </a:r>
            <a:r>
              <a:t>) NTA size distribution profiles corresponding to the stressed and unstressed sample.</a:t>
            </a:r>
          </a:p>
        </p:txBody>
      </p:sp>
      <p:sp>
        <p:nvSpPr>
          <p:cNvPr id="248" name="https://www.sciencedirect.com/science/article/pii/S0264410X21003194#section-cited-by"/>
          <p:cNvSpPr txBox="1"/>
          <p:nvPr/>
        </p:nvSpPr>
        <p:spPr>
          <a:xfrm>
            <a:off x="756489" y="9975942"/>
            <a:ext cx="8921531" cy="8354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https://www.sciencedirect.com/science/article/pii/S0264410X21003194#section-cited-by</a:t>
            </a:r>
          </a:p>
        </p:txBody>
      </p:sp>
      <p:sp>
        <p:nvSpPr>
          <p:cNvPr id="249" name="mRNA are found in blebs, not in the middle of the LNPs"/>
          <p:cNvSpPr txBox="1"/>
          <p:nvPr/>
        </p:nvSpPr>
        <p:spPr>
          <a:xfrm>
            <a:off x="235582" y="11014116"/>
            <a:ext cx="9443843" cy="5427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388055" indent="-388055">
              <a:buClr>
                <a:srgbClr val="5E5E5E"/>
              </a:buClr>
              <a:buSzPct val="170000"/>
              <a:buChar char="•"/>
              <a:defRPr spc="52" sz="2600"/>
            </a:lvl1pPr>
          </a:lstStyle>
          <a:p>
            <a:pPr/>
            <a:r>
              <a:t>mRNA are found in blebs, not in the middle of the LNPs</a:t>
            </a:r>
          </a:p>
        </p:txBody>
      </p:sp>
      <p:sp>
        <p:nvSpPr>
          <p:cNvPr id="250" name="L. Maria Gutschi, BScPhm, PharmD"/>
          <p:cNvSpPr txBox="1"/>
          <p:nvPr/>
        </p:nvSpPr>
        <p:spPr>
          <a:xfrm>
            <a:off x="6303366" y="12906670"/>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Drug interactions with mRNA/LNPs…"/>
          <p:cNvSpPr txBox="1"/>
          <p:nvPr>
            <p:ph type="body" idx="1"/>
          </p:nvPr>
        </p:nvSpPr>
        <p:spPr>
          <a:xfrm>
            <a:off x="2088436" y="3191073"/>
            <a:ext cx="20207128" cy="8822628"/>
          </a:xfrm>
          <a:prstGeom prst="rect">
            <a:avLst/>
          </a:prstGeom>
        </p:spPr>
        <p:txBody>
          <a:bodyPr/>
          <a:lstStyle/>
          <a:p>
            <a:pPr>
              <a:buBlip>
                <a:blip r:embed="rId2"/>
              </a:buBlip>
            </a:pPr>
            <a:r>
              <a:t>Drug interactions with mRNA/LNPs</a:t>
            </a:r>
          </a:p>
          <a:p>
            <a:pPr lvl="1">
              <a:buBlip>
                <a:blip r:embed="rId2"/>
              </a:buBlip>
            </a:pPr>
            <a:r>
              <a:t>Serious interactions with psychotropic drugs such as clozaril</a:t>
            </a:r>
          </a:p>
          <a:p>
            <a:pPr>
              <a:buBlip>
                <a:blip r:embed="rId2"/>
              </a:buBlip>
            </a:pPr>
            <a:r>
              <a:t>Transportation of the LNPs throughout the body</a:t>
            </a:r>
          </a:p>
          <a:p>
            <a:pPr>
              <a:buBlip>
                <a:blip r:embed="rId2"/>
              </a:buBlip>
            </a:pPr>
            <a:r>
              <a:t>Metabolism and elimination of individual lipids</a:t>
            </a:r>
          </a:p>
          <a:p>
            <a:pPr>
              <a:buBlip>
                <a:blip r:embed="rId2"/>
              </a:buBlip>
            </a:pPr>
            <a:r>
              <a:t>EMA used lipids in Onpattro as substitute;  regulatory issue</a:t>
            </a:r>
          </a:p>
          <a:p>
            <a:pPr>
              <a:buBlip>
                <a:blip r:embed="rId2"/>
              </a:buBlip>
            </a:pPr>
            <a:r>
              <a:t>Stability over time</a:t>
            </a:r>
          </a:p>
          <a:p>
            <a:pPr>
              <a:buBlip>
                <a:blip r:embed="rId2"/>
              </a:buBlip>
            </a:pPr>
            <a:r>
              <a:t>Late migrating species; mRNA attaches to LNPs and are untranslatable</a:t>
            </a:r>
          </a:p>
        </p:txBody>
      </p:sp>
      <p:sp>
        <p:nvSpPr>
          <p:cNvPr id="253" name="Outstanding issues re lipids"/>
          <p:cNvSpPr txBox="1"/>
          <p:nvPr>
            <p:ph type="title"/>
          </p:nvPr>
        </p:nvSpPr>
        <p:spPr>
          <a:xfrm>
            <a:off x="2088436" y="1265981"/>
            <a:ext cx="20207128" cy="1649711"/>
          </a:xfrm>
          <a:prstGeom prst="rect">
            <a:avLst/>
          </a:prstGeom>
        </p:spPr>
        <p:txBody>
          <a:bodyPr/>
          <a:lstStyle/>
          <a:p>
            <a:pPr/>
            <a:r>
              <a:t>Outstanding issues re lipids</a:t>
            </a:r>
          </a:p>
        </p:txBody>
      </p:sp>
      <p:sp>
        <p:nvSpPr>
          <p:cNvPr id="254" name="L. Maria Gutschi, BScPhm, PharmD"/>
          <p:cNvSpPr txBox="1"/>
          <p:nvPr/>
        </p:nvSpPr>
        <p:spPr>
          <a:xfrm>
            <a:off x="6896934" y="12905057"/>
            <a:ext cx="5574983"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Dilution…"/>
          <p:cNvSpPr txBox="1"/>
          <p:nvPr>
            <p:ph type="body" sz="half" idx="1"/>
          </p:nvPr>
        </p:nvSpPr>
        <p:spPr>
          <a:prstGeom prst="rect">
            <a:avLst/>
          </a:prstGeom>
        </p:spPr>
        <p:txBody>
          <a:bodyPr/>
          <a:lstStyle/>
          <a:p>
            <a:pPr marL="615950" indent="-615950" defTabSz="344931">
              <a:spcBef>
                <a:spcPts val="4100"/>
              </a:spcBef>
              <a:buBlip>
                <a:blip r:embed="rId2"/>
              </a:buBlip>
              <a:defRPr spc="34" sz="3492"/>
            </a:pPr>
            <a:r>
              <a:t>Dilution</a:t>
            </a:r>
          </a:p>
          <a:p>
            <a:pPr marL="615950" indent="-615950" defTabSz="344931">
              <a:spcBef>
                <a:spcPts val="4100"/>
              </a:spcBef>
              <a:buBlip>
                <a:blip r:embed="rId2"/>
              </a:buBlip>
              <a:defRPr spc="34" sz="3492"/>
            </a:pPr>
            <a:r>
              <a:t>Quality Control</a:t>
            </a:r>
          </a:p>
          <a:p>
            <a:pPr marL="615950" indent="-615950" defTabSz="344931">
              <a:spcBef>
                <a:spcPts val="4100"/>
              </a:spcBef>
              <a:buBlip>
                <a:blip r:embed="rId2"/>
              </a:buBlip>
              <a:defRPr spc="34" sz="3492"/>
            </a:pPr>
            <a:r>
              <a:t>Capping/Sealing</a:t>
            </a:r>
          </a:p>
          <a:p>
            <a:pPr marL="615950" indent="-615950" defTabSz="344931">
              <a:spcBef>
                <a:spcPts val="4100"/>
              </a:spcBef>
              <a:buBlip>
                <a:blip r:embed="rId2"/>
              </a:buBlip>
              <a:defRPr spc="34" sz="3492"/>
            </a:pPr>
            <a:r>
              <a:t>Labelling</a:t>
            </a:r>
          </a:p>
          <a:p>
            <a:pPr marL="615950" indent="-615950" defTabSz="344931">
              <a:spcBef>
                <a:spcPts val="4100"/>
              </a:spcBef>
              <a:buBlip>
                <a:blip r:embed="rId2"/>
              </a:buBlip>
              <a:defRPr spc="34" sz="3492"/>
            </a:pPr>
            <a:r>
              <a:t>Visual Inspection</a:t>
            </a:r>
          </a:p>
          <a:p>
            <a:pPr marL="615950" indent="-615950" defTabSz="344931">
              <a:spcBef>
                <a:spcPts val="4100"/>
              </a:spcBef>
              <a:buBlip>
                <a:blip r:embed="rId2"/>
              </a:buBlip>
              <a:defRPr spc="34" sz="3492"/>
            </a:pPr>
            <a:r>
              <a:t>Packaging</a:t>
            </a:r>
          </a:p>
        </p:txBody>
      </p:sp>
      <p:sp>
        <p:nvSpPr>
          <p:cNvPr id="257" name="Fill and finish"/>
          <p:cNvSpPr txBox="1"/>
          <p:nvPr>
            <p:ph type="title"/>
          </p:nvPr>
        </p:nvSpPr>
        <p:spPr>
          <a:prstGeom prst="rect">
            <a:avLst/>
          </a:prstGeom>
        </p:spPr>
        <p:txBody>
          <a:bodyPr/>
          <a:lstStyle/>
          <a:p>
            <a:pPr/>
            <a:r>
              <a:t>Fill and finish</a:t>
            </a:r>
          </a:p>
        </p:txBody>
      </p:sp>
      <p:sp>
        <p:nvSpPr>
          <p:cNvPr id="258" name="L. Maria Gutschi, BScPhm, PharmD"/>
          <p:cNvSpPr txBox="1"/>
          <p:nvPr/>
        </p:nvSpPr>
        <p:spPr>
          <a:xfrm>
            <a:off x="8741586" y="12847412"/>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CRITICAL QUALITY ATTRIBUTES OF FINAL DRUG PRODUCT, NOV 2020"/>
          <p:cNvSpPr txBox="1"/>
          <p:nvPr>
            <p:ph type="title"/>
          </p:nvPr>
        </p:nvSpPr>
        <p:spPr>
          <a:xfrm>
            <a:off x="14326277" y="1311522"/>
            <a:ext cx="8307148" cy="2411661"/>
          </a:xfrm>
          <a:prstGeom prst="rect">
            <a:avLst/>
          </a:prstGeom>
        </p:spPr>
        <p:txBody>
          <a:bodyPr/>
          <a:lstStyle>
            <a:lvl1pPr defTabSz="286258">
              <a:defRPr spc="132" sz="4410"/>
            </a:lvl1pPr>
          </a:lstStyle>
          <a:p>
            <a:pPr/>
            <a:r>
              <a:t>CRITICAL QUALITY ATTRIBUTES OF FINAL DRUG PRODUCT, NOV 2020</a:t>
            </a:r>
          </a:p>
        </p:txBody>
      </p:sp>
      <p:pic>
        <p:nvPicPr>
          <p:cNvPr id="261" name="Picture 8" descr="Picture 8"/>
          <p:cNvPicPr>
            <a:picLocks noChangeAspect="1"/>
          </p:cNvPicPr>
          <p:nvPr/>
        </p:nvPicPr>
        <p:blipFill>
          <a:blip r:embed="rId2">
            <a:extLst/>
          </a:blip>
          <a:stretch>
            <a:fillRect/>
          </a:stretch>
        </p:blipFill>
        <p:spPr>
          <a:xfrm>
            <a:off x="1240538" y="1044250"/>
            <a:ext cx="12910323" cy="11467829"/>
          </a:xfrm>
          <a:prstGeom prst="rect">
            <a:avLst/>
          </a:prstGeom>
          <a:ln w="12700">
            <a:miter lim="400000"/>
          </a:ln>
        </p:spPr>
      </p:pic>
      <p:sp>
        <p:nvSpPr>
          <p:cNvPr id="262" name="L. Maria Gutschi, BScPhm, PharmD"/>
          <p:cNvSpPr txBox="1"/>
          <p:nvPr/>
        </p:nvSpPr>
        <p:spPr>
          <a:xfrm>
            <a:off x="7502210" y="12962703"/>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In house assays by BioNTech…"/>
          <p:cNvSpPr txBox="1"/>
          <p:nvPr>
            <p:ph type="body" idx="1"/>
          </p:nvPr>
        </p:nvSpPr>
        <p:spPr>
          <a:xfrm>
            <a:off x="1655005" y="3191073"/>
            <a:ext cx="20401387" cy="7977776"/>
          </a:xfrm>
          <a:prstGeom prst="rect">
            <a:avLst/>
          </a:prstGeom>
        </p:spPr>
        <p:txBody>
          <a:bodyPr/>
          <a:lstStyle/>
          <a:p>
            <a:pPr marL="577850" indent="-577850" defTabSz="323596">
              <a:spcBef>
                <a:spcPts val="3900"/>
              </a:spcBef>
              <a:buBlip>
                <a:blip r:embed="rId2"/>
              </a:buBlip>
              <a:defRPr spc="32" sz="3276"/>
            </a:pPr>
            <a:r>
              <a:t>In house assays by BioNTech</a:t>
            </a:r>
          </a:p>
          <a:p>
            <a:pPr marL="577850" indent="-577850" defTabSz="323596">
              <a:spcBef>
                <a:spcPts val="3900"/>
              </a:spcBef>
              <a:buBlip>
                <a:blip r:embed="rId2"/>
              </a:buBlip>
              <a:defRPr spc="32" sz="3276"/>
            </a:pPr>
            <a:r>
              <a:t>Most needed to be externally validated</a:t>
            </a:r>
          </a:p>
          <a:p>
            <a:pPr marL="577850" indent="-577850" defTabSz="323596">
              <a:spcBef>
                <a:spcPts val="3900"/>
              </a:spcBef>
              <a:buBlip>
                <a:blip r:embed="rId2"/>
              </a:buBlip>
              <a:defRPr spc="32" sz="3276"/>
            </a:pPr>
            <a:r>
              <a:t>No compendial standards when conditional authorization granted</a:t>
            </a:r>
          </a:p>
          <a:p>
            <a:pPr marL="577850" indent="-577850" defTabSz="323596">
              <a:spcBef>
                <a:spcPts val="3900"/>
              </a:spcBef>
              <a:buBlip>
                <a:blip r:embed="rId2"/>
              </a:buBlip>
              <a:defRPr spc="32" sz="3276"/>
            </a:pPr>
            <a:r>
              <a:t>Late migrating species in LNP found only with a more sensitive assay (RP-IP HPLC)</a:t>
            </a:r>
          </a:p>
          <a:p>
            <a:pPr lvl="1" marL="1155700" indent="-577850" defTabSz="323596">
              <a:spcBef>
                <a:spcPts val="3900"/>
              </a:spcBef>
              <a:buBlip>
                <a:blip r:embed="rId2"/>
              </a:buBlip>
              <a:defRPr spc="32" sz="3276"/>
            </a:pPr>
            <a:r>
              <a:t>Nucleic acids in mRNA chemically modified by the cationic lipid</a:t>
            </a:r>
          </a:p>
          <a:p>
            <a:pPr lvl="1" marL="1155700" indent="-577850" defTabSz="323596">
              <a:spcBef>
                <a:spcPts val="3900"/>
              </a:spcBef>
              <a:buBlip>
                <a:blip r:embed="rId2"/>
              </a:buBlip>
              <a:defRPr spc="32" sz="3276"/>
            </a:pPr>
            <a:r>
              <a:t>Class of impurities missed by historically used analytical techniques</a:t>
            </a:r>
          </a:p>
          <a:p>
            <a:pPr lvl="1" marL="1155700" indent="-577850" defTabSz="323596">
              <a:spcBef>
                <a:spcPts val="3900"/>
              </a:spcBef>
              <a:buBlip>
                <a:blip r:embed="rId2"/>
              </a:buBlip>
              <a:defRPr spc="32" sz="3276"/>
            </a:pPr>
            <a:r>
              <a:t>Renders mRNA untranslatable</a:t>
            </a:r>
          </a:p>
          <a:p>
            <a:pPr lvl="1" marL="1155700" indent="-577850" defTabSz="323596">
              <a:spcBef>
                <a:spcPts val="3900"/>
              </a:spcBef>
              <a:buBlip>
                <a:blip r:embed="rId2"/>
              </a:buBlip>
              <a:defRPr spc="32" sz="3276"/>
            </a:pPr>
            <a:r>
              <a:t>Clinical impact unknown</a:t>
            </a:r>
          </a:p>
        </p:txBody>
      </p:sp>
      <p:sp>
        <p:nvSpPr>
          <p:cNvPr id="265" name="ASSAY Specifications"/>
          <p:cNvSpPr txBox="1"/>
          <p:nvPr>
            <p:ph type="title"/>
          </p:nvPr>
        </p:nvSpPr>
        <p:spPr>
          <a:xfrm>
            <a:off x="2088436" y="1265981"/>
            <a:ext cx="20207128" cy="1649711"/>
          </a:xfrm>
          <a:prstGeom prst="rect">
            <a:avLst/>
          </a:prstGeom>
        </p:spPr>
        <p:txBody>
          <a:bodyPr/>
          <a:lstStyle/>
          <a:p>
            <a:pPr/>
            <a:r>
              <a:t>ASSAY Specifications</a:t>
            </a:r>
          </a:p>
        </p:txBody>
      </p:sp>
      <p:sp>
        <p:nvSpPr>
          <p:cNvPr id="266" name="L. Maria Gutschi, BScPhm, PharmD"/>
          <p:cNvSpPr txBox="1"/>
          <p:nvPr/>
        </p:nvSpPr>
        <p:spPr>
          <a:xfrm>
            <a:off x="7790437" y="12818589"/>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Aggregates…"/>
          <p:cNvSpPr txBox="1"/>
          <p:nvPr>
            <p:ph type="body" sz="half" idx="1"/>
          </p:nvPr>
        </p:nvSpPr>
        <p:spPr>
          <a:prstGeom prst="rect">
            <a:avLst/>
          </a:prstGeom>
        </p:spPr>
        <p:txBody>
          <a:bodyPr/>
          <a:lstStyle/>
          <a:p>
            <a:pPr marL="615950" indent="-615950" defTabSz="344931">
              <a:spcBef>
                <a:spcPts val="4100"/>
              </a:spcBef>
              <a:buBlip>
                <a:blip r:embed="rId2"/>
              </a:buBlip>
              <a:defRPr spc="34" sz="3492"/>
            </a:pPr>
            <a:r>
              <a:t>Aggregates</a:t>
            </a:r>
          </a:p>
          <a:p>
            <a:pPr marL="615950" indent="-615950" defTabSz="344931">
              <a:spcBef>
                <a:spcPts val="4100"/>
              </a:spcBef>
              <a:buBlip>
                <a:blip r:embed="rId2"/>
              </a:buBlip>
              <a:defRPr spc="34" sz="3492"/>
            </a:pPr>
            <a:r>
              <a:t>Colour</a:t>
            </a:r>
          </a:p>
          <a:p>
            <a:pPr lvl="1" marL="1231900" indent="-615950" defTabSz="344931">
              <a:spcBef>
                <a:spcPts val="4100"/>
              </a:spcBef>
              <a:buBlip>
                <a:blip r:embed="rId2"/>
              </a:buBlip>
              <a:defRPr spc="34" sz="3492"/>
            </a:pPr>
            <a:r>
              <a:t>Discard if particulates or discolouration</a:t>
            </a:r>
          </a:p>
          <a:p>
            <a:pPr marL="615950" indent="-615950" defTabSz="344931">
              <a:spcBef>
                <a:spcPts val="4100"/>
              </a:spcBef>
              <a:buBlip>
                <a:blip r:embed="rId2"/>
              </a:buBlip>
              <a:defRPr spc="34" sz="3492"/>
            </a:pPr>
            <a:r>
              <a:t>Contaminants</a:t>
            </a:r>
          </a:p>
          <a:p>
            <a:pPr lvl="1" marL="1231900" indent="-615950" defTabSz="344931">
              <a:spcBef>
                <a:spcPts val="4100"/>
              </a:spcBef>
              <a:buBlip>
                <a:blip r:embed="rId2"/>
              </a:buBlip>
              <a:defRPr spc="34" sz="3492"/>
            </a:pPr>
            <a:r>
              <a:t>Stainless steel particles in Moderna</a:t>
            </a:r>
          </a:p>
          <a:p>
            <a:pPr marL="615950" indent="-615950" defTabSz="344931">
              <a:spcBef>
                <a:spcPts val="4100"/>
              </a:spcBef>
              <a:buBlip>
                <a:blip r:embed="rId2"/>
              </a:buBlip>
              <a:defRPr spc="34" sz="3492"/>
            </a:pPr>
            <a:r>
              <a:t>Cold Chain</a:t>
            </a:r>
          </a:p>
        </p:txBody>
      </p:sp>
      <p:sp>
        <p:nvSpPr>
          <p:cNvPr id="269" name="Vial variability"/>
          <p:cNvSpPr txBox="1"/>
          <p:nvPr>
            <p:ph type="title"/>
          </p:nvPr>
        </p:nvSpPr>
        <p:spPr>
          <a:prstGeom prst="rect">
            <a:avLst/>
          </a:prstGeom>
        </p:spPr>
        <p:txBody>
          <a:bodyPr/>
          <a:lstStyle/>
          <a:p>
            <a:pPr/>
            <a:r>
              <a:t>Vial variability</a:t>
            </a:r>
          </a:p>
        </p:txBody>
      </p:sp>
      <p:sp>
        <p:nvSpPr>
          <p:cNvPr id="270" name="L. Maria Gutschi, BScPhm, PharmD"/>
          <p:cNvSpPr txBox="1"/>
          <p:nvPr/>
        </p:nvSpPr>
        <p:spPr>
          <a:xfrm>
            <a:off x="8453359" y="12760944"/>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Dosing errors…"/>
          <p:cNvSpPr txBox="1"/>
          <p:nvPr>
            <p:ph type="body" sz="half" idx="1"/>
          </p:nvPr>
        </p:nvSpPr>
        <p:spPr>
          <a:prstGeom prst="rect">
            <a:avLst/>
          </a:prstGeom>
        </p:spPr>
        <p:txBody>
          <a:bodyPr/>
          <a:lstStyle/>
          <a:p>
            <a:pPr>
              <a:buBlip>
                <a:blip r:embed="rId2"/>
              </a:buBlip>
            </a:pPr>
            <a:r>
              <a:t>Dosing errors</a:t>
            </a:r>
          </a:p>
          <a:p>
            <a:pPr>
              <a:buBlip>
                <a:blip r:embed="rId2"/>
              </a:buBlip>
            </a:pPr>
            <a:r>
              <a:t>Reconstitution errors</a:t>
            </a:r>
          </a:p>
          <a:p>
            <a:pPr>
              <a:buBlip>
                <a:blip r:embed="rId2"/>
              </a:buBlip>
            </a:pPr>
            <a:r>
              <a:t>Administration errors</a:t>
            </a:r>
          </a:p>
          <a:p>
            <a:pPr>
              <a:buBlip>
                <a:blip r:embed="rId2"/>
              </a:buBlip>
            </a:pPr>
            <a:r>
              <a:t>Other errors</a:t>
            </a:r>
          </a:p>
        </p:txBody>
      </p:sp>
      <p:sp>
        <p:nvSpPr>
          <p:cNvPr id="273" name="Administration errors"/>
          <p:cNvSpPr txBox="1"/>
          <p:nvPr>
            <p:ph type="title"/>
          </p:nvPr>
        </p:nvSpPr>
        <p:spPr>
          <a:prstGeom prst="rect">
            <a:avLst/>
          </a:prstGeom>
        </p:spPr>
        <p:txBody>
          <a:bodyPr/>
          <a:lstStyle/>
          <a:p>
            <a:pPr/>
            <a:r>
              <a:t>Administration errors</a:t>
            </a:r>
          </a:p>
        </p:txBody>
      </p:sp>
      <p:sp>
        <p:nvSpPr>
          <p:cNvPr id="274" name="L. Maria Gutschi, BScPhm, PharmD"/>
          <p:cNvSpPr txBox="1"/>
          <p:nvPr/>
        </p:nvSpPr>
        <p:spPr>
          <a:xfrm>
            <a:off x="8597473" y="12818589"/>
            <a:ext cx="5574983"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Regulators all work from Common Technical Document (eCTD)…"/>
          <p:cNvSpPr txBox="1"/>
          <p:nvPr>
            <p:ph type="body" sz="half" idx="1"/>
          </p:nvPr>
        </p:nvSpPr>
        <p:spPr>
          <a:prstGeom prst="rect">
            <a:avLst/>
          </a:prstGeom>
        </p:spPr>
        <p:txBody>
          <a:bodyPr/>
          <a:lstStyle/>
          <a:p>
            <a:pPr>
              <a:buBlip>
                <a:blip r:embed="rId2"/>
              </a:buBlip>
            </a:pPr>
            <a:r>
              <a:t>Regulators all work from Common Technical Document (eCTD)</a:t>
            </a:r>
          </a:p>
          <a:p>
            <a:pPr>
              <a:buBlip>
                <a:blip r:embed="rId2"/>
              </a:buBlip>
            </a:pPr>
            <a:r>
              <a:t>Rolling review assessment as data became available</a:t>
            </a:r>
          </a:p>
          <a:p>
            <a:pPr>
              <a:buBlip>
                <a:blip r:embed="rId2"/>
              </a:buBlip>
            </a:pPr>
            <a:r>
              <a:t>Pivotal trial (Polack et al NEJM) published November 2020</a:t>
            </a:r>
          </a:p>
          <a:p>
            <a:pPr>
              <a:buBlip>
                <a:blip r:embed="rId2"/>
              </a:buBlip>
            </a:pPr>
            <a:r>
              <a:t>BioNTech/Pfizer approved under Conditional Marketing Authority Dec 20, 2020</a:t>
            </a:r>
          </a:p>
          <a:p>
            <a:pPr>
              <a:buBlip>
                <a:blip r:embed="rId2"/>
              </a:buBlip>
            </a:pPr>
            <a:r>
              <a:t>Leak of confidential documents to “dark web” Jan 2021</a:t>
            </a:r>
          </a:p>
        </p:txBody>
      </p:sp>
      <p:sp>
        <p:nvSpPr>
          <p:cNvPr id="184" name="European medicines agency (EMA)"/>
          <p:cNvSpPr txBox="1"/>
          <p:nvPr>
            <p:ph type="title"/>
          </p:nvPr>
        </p:nvSpPr>
        <p:spPr>
          <a:xfrm>
            <a:off x="1223799" y="1282700"/>
            <a:ext cx="21071765" cy="1649711"/>
          </a:xfrm>
          <a:prstGeom prst="rect">
            <a:avLst/>
          </a:prstGeom>
        </p:spPr>
        <p:txBody>
          <a:bodyPr/>
          <a:lstStyle>
            <a:lvl1pPr defTabSz="525779">
              <a:defRPr spc="242" sz="8100"/>
            </a:lvl1pPr>
          </a:lstStyle>
          <a:p>
            <a:pPr/>
            <a:r>
              <a:t>European medicines agency (EMA)</a:t>
            </a:r>
          </a:p>
        </p:txBody>
      </p:sp>
      <p:sp>
        <p:nvSpPr>
          <p:cNvPr id="185" name="L. Maria Gutschi, BScPhm, PharmD"/>
          <p:cNvSpPr txBox="1"/>
          <p:nvPr/>
        </p:nvSpPr>
        <p:spPr>
          <a:xfrm>
            <a:off x="7983429" y="12952866"/>
            <a:ext cx="8152171" cy="492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48" sz="2400"/>
            </a:lvl1pPr>
          </a:lstStyle>
          <a:p>
            <a:pPr/>
            <a:r>
              <a:t>L. Maria Gutschi, BScPhm, PharmD</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Image" descr="Image"/>
          <p:cNvPicPr>
            <a:picLocks noChangeAspect="1"/>
          </p:cNvPicPr>
          <p:nvPr/>
        </p:nvPicPr>
        <p:blipFill>
          <a:blip r:embed="rId2">
            <a:extLst/>
          </a:blip>
          <a:stretch>
            <a:fillRect/>
          </a:stretch>
        </p:blipFill>
        <p:spPr>
          <a:xfrm>
            <a:off x="503615" y="1013600"/>
            <a:ext cx="10884154" cy="6062474"/>
          </a:xfrm>
          <a:prstGeom prst="rect">
            <a:avLst/>
          </a:prstGeom>
          <a:ln w="12700">
            <a:miter lim="400000"/>
          </a:ln>
        </p:spPr>
      </p:pic>
      <p:pic>
        <p:nvPicPr>
          <p:cNvPr id="277" name="Image" descr="Image"/>
          <p:cNvPicPr>
            <a:picLocks noChangeAspect="1"/>
          </p:cNvPicPr>
          <p:nvPr/>
        </p:nvPicPr>
        <p:blipFill>
          <a:blip r:embed="rId3">
            <a:extLst/>
          </a:blip>
          <a:stretch>
            <a:fillRect/>
          </a:stretch>
        </p:blipFill>
        <p:spPr>
          <a:xfrm>
            <a:off x="427526" y="7099072"/>
            <a:ext cx="11788867" cy="5370485"/>
          </a:xfrm>
          <a:prstGeom prst="rect">
            <a:avLst/>
          </a:prstGeom>
          <a:ln w="12700">
            <a:miter lim="400000"/>
          </a:ln>
        </p:spPr>
      </p:pic>
      <p:pic>
        <p:nvPicPr>
          <p:cNvPr id="278" name="Image" descr="Image"/>
          <p:cNvPicPr>
            <a:picLocks noChangeAspect="1"/>
          </p:cNvPicPr>
          <p:nvPr/>
        </p:nvPicPr>
        <p:blipFill>
          <a:blip r:embed="rId4">
            <a:extLst/>
          </a:blip>
          <a:stretch>
            <a:fillRect/>
          </a:stretch>
        </p:blipFill>
        <p:spPr>
          <a:xfrm>
            <a:off x="13730839" y="2413499"/>
            <a:ext cx="10219158" cy="7793599"/>
          </a:xfrm>
          <a:prstGeom prst="rect">
            <a:avLst/>
          </a:prstGeom>
          <a:ln w="12700">
            <a:miter lim="400000"/>
          </a:ln>
        </p:spPr>
      </p:pic>
      <p:sp>
        <p:nvSpPr>
          <p:cNvPr id="279" name="L. Maria Gutschi, BScPhm, PharmD"/>
          <p:cNvSpPr txBox="1"/>
          <p:nvPr/>
        </p:nvSpPr>
        <p:spPr>
          <a:xfrm>
            <a:off x="7358097" y="12789766"/>
            <a:ext cx="5574983"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The vaccine product is poor quality and could be considered adulterated…"/>
          <p:cNvSpPr txBox="1"/>
          <p:nvPr>
            <p:ph type="body" idx="1"/>
          </p:nvPr>
        </p:nvSpPr>
        <p:spPr>
          <a:xfrm>
            <a:off x="1487407" y="3224509"/>
            <a:ext cx="21409187" cy="8718992"/>
          </a:xfrm>
          <a:prstGeom prst="rect">
            <a:avLst/>
          </a:prstGeom>
        </p:spPr>
        <p:txBody>
          <a:bodyPr/>
          <a:lstStyle/>
          <a:p>
            <a:pPr marL="628650" indent="-628650" defTabSz="352044">
              <a:spcBef>
                <a:spcPts val="4200"/>
              </a:spcBef>
              <a:buBlip>
                <a:blip r:embed="rId2"/>
              </a:buBlip>
              <a:defRPr spc="35" sz="3564"/>
            </a:pPr>
            <a:r>
              <a:t>The vaccine product is poor quality and could be considered adulterated</a:t>
            </a:r>
          </a:p>
          <a:p>
            <a:pPr lvl="1" marL="1257300" indent="-628650" defTabSz="352044">
              <a:spcBef>
                <a:spcPts val="4200"/>
              </a:spcBef>
              <a:buBlip>
                <a:blip r:embed="rId2"/>
              </a:buBlip>
              <a:defRPr spc="35" sz="3564"/>
            </a:pPr>
            <a:r>
              <a:t>Failure of regulatory authorities for chemistry, manufacturing and control (CMC)</a:t>
            </a:r>
          </a:p>
          <a:p>
            <a:pPr lvl="1" marL="1257300" indent="-628650" defTabSz="352044">
              <a:spcBef>
                <a:spcPts val="4200"/>
              </a:spcBef>
              <a:buBlip>
                <a:blip r:embed="rId2"/>
              </a:buBlip>
              <a:defRPr spc="35" sz="3564"/>
            </a:pPr>
            <a:r>
              <a:t>Does not meet criteria for Good Manufacturing Practices (GMP)</a:t>
            </a:r>
          </a:p>
          <a:p>
            <a:pPr marL="628650" indent="-628650" defTabSz="352044">
              <a:spcBef>
                <a:spcPts val="4200"/>
              </a:spcBef>
              <a:buBlip>
                <a:blip r:embed="rId2"/>
              </a:buBlip>
              <a:defRPr spc="35" sz="3564"/>
            </a:pPr>
            <a:r>
              <a:t>Variation could be from batch to batch but also vial to vial</a:t>
            </a:r>
          </a:p>
          <a:p>
            <a:pPr marL="628650" indent="-628650" defTabSz="352044">
              <a:spcBef>
                <a:spcPts val="4200"/>
              </a:spcBef>
              <a:buBlip>
                <a:blip r:embed="rId2"/>
              </a:buBlip>
              <a:defRPr spc="35" sz="3564"/>
            </a:pPr>
            <a:r>
              <a:t>Based on manufacturing standards and lack of basic pharmacological info alone, product should be recalled</a:t>
            </a:r>
          </a:p>
          <a:p>
            <a:pPr lvl="1" marL="1257300" indent="-628650" defTabSz="352044">
              <a:spcBef>
                <a:spcPts val="4200"/>
              </a:spcBef>
              <a:buBlip>
                <a:blip r:embed="rId2"/>
              </a:buBlip>
              <a:defRPr spc="35" sz="3564"/>
            </a:pPr>
            <a:r>
              <a:t>Can it be fixed?</a:t>
            </a:r>
          </a:p>
          <a:p>
            <a:pPr marL="628650" indent="-628650" defTabSz="352044">
              <a:spcBef>
                <a:spcPts val="4200"/>
              </a:spcBef>
              <a:buBlip>
                <a:blip r:embed="rId2"/>
              </a:buBlip>
              <a:defRPr spc="35" sz="3564"/>
            </a:pPr>
            <a:r>
              <a:t>Individual response to injection may be even more variable than the variability in the vaccine?</a:t>
            </a:r>
          </a:p>
        </p:txBody>
      </p:sp>
      <p:sp>
        <p:nvSpPr>
          <p:cNvPr id="282" name="Summary"/>
          <p:cNvSpPr txBox="1"/>
          <p:nvPr>
            <p:ph type="title"/>
          </p:nvPr>
        </p:nvSpPr>
        <p:spPr>
          <a:prstGeom prst="rect">
            <a:avLst/>
          </a:prstGeom>
        </p:spPr>
        <p:txBody>
          <a:bodyPr/>
          <a:lstStyle/>
          <a:p>
            <a:pPr/>
            <a:r>
              <a:t>Summary</a:t>
            </a:r>
          </a:p>
        </p:txBody>
      </p:sp>
      <p:sp>
        <p:nvSpPr>
          <p:cNvPr id="283" name="L. Maria Gutschi, BScPhm, PharmD"/>
          <p:cNvSpPr txBox="1"/>
          <p:nvPr/>
        </p:nvSpPr>
        <p:spPr>
          <a:xfrm>
            <a:off x="8597473" y="12789766"/>
            <a:ext cx="5574983"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ources of variability"/>
          <p:cNvSpPr txBox="1"/>
          <p:nvPr>
            <p:ph type="title"/>
          </p:nvPr>
        </p:nvSpPr>
        <p:spPr>
          <a:prstGeom prst="rect">
            <a:avLst/>
          </a:prstGeom>
        </p:spPr>
        <p:txBody>
          <a:bodyPr/>
          <a:lstStyle/>
          <a:p>
            <a:pPr/>
            <a:r>
              <a:t>Sources of variability</a:t>
            </a:r>
          </a:p>
        </p:txBody>
      </p:sp>
      <p:graphicFrame>
        <p:nvGraphicFramePr>
          <p:cNvPr id="286" name="Table"/>
          <p:cNvGraphicFramePr/>
          <p:nvPr/>
        </p:nvGraphicFramePr>
        <p:xfrm>
          <a:off x="1964420" y="4281524"/>
          <a:ext cx="19257307" cy="7660570"/>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5211668"/>
                <a:gridCol w="6091026"/>
                <a:gridCol w="4716384"/>
                <a:gridCol w="5377589"/>
              </a:tblGrid>
              <a:tr h="637322">
                <a:tc>
                  <a:txBody>
                    <a:bodyPr/>
                    <a:lstStyle/>
                    <a:p>
                      <a:pPr defTabSz="914400">
                        <a:tabLst>
                          <a:tab pos="1663700" algn="l"/>
                        </a:tabLst>
                        <a:defRPr b="0" sz="1800">
                          <a:solidFill>
                            <a:srgbClr val="000000"/>
                          </a:solidFill>
                        </a:defRPr>
                      </a:pPr>
                      <a:r>
                        <a:rPr b="1" sz="3200">
                          <a:solidFill>
                            <a:srgbClr val="5E5E5E"/>
                          </a:solidFill>
                        </a:rPr>
                        <a:t>Pharmacology of LNPs</a:t>
                      </a:r>
                    </a:p>
                  </a:txBody>
                  <a:tcPr marL="50800" marR="50800" marT="50800" marB="50800" anchor="ctr" anchorCtr="0" horzOverflow="overflow"/>
                </a:tc>
                <a:tc>
                  <a:txBody>
                    <a:bodyPr/>
                    <a:lstStyle/>
                    <a:p>
                      <a:pPr defTabSz="914400">
                        <a:tabLst>
                          <a:tab pos="1663700" algn="l"/>
                        </a:tabLst>
                        <a:defRPr b="0" sz="1800">
                          <a:solidFill>
                            <a:srgbClr val="000000"/>
                          </a:solidFill>
                        </a:defRPr>
                      </a:pPr>
                      <a:r>
                        <a:rPr b="1" sz="3200">
                          <a:solidFill>
                            <a:srgbClr val="5E5E5E"/>
                          </a:solidFill>
                        </a:rPr>
                        <a:t>“Metabolism” of mRNA</a:t>
                      </a:r>
                    </a:p>
                  </a:txBody>
                  <a:tcPr marL="50800" marR="50800" marT="50800" marB="50800" anchor="ctr" anchorCtr="0" horzOverflow="overflow"/>
                </a:tc>
                <a:tc>
                  <a:txBody>
                    <a:bodyPr/>
                    <a:lstStyle/>
                    <a:p>
                      <a:pPr defTabSz="914400">
                        <a:tabLst>
                          <a:tab pos="1663700" algn="l"/>
                        </a:tabLst>
                        <a:defRPr b="0" sz="1800">
                          <a:solidFill>
                            <a:srgbClr val="000000"/>
                          </a:solidFill>
                        </a:defRPr>
                      </a:pPr>
                      <a:r>
                        <a:rPr b="1" sz="3200">
                          <a:solidFill>
                            <a:srgbClr val="5E5E5E"/>
                          </a:solidFill>
                        </a:rPr>
                        <a:t>CMC </a:t>
                      </a:r>
                    </a:p>
                  </a:txBody>
                  <a:tcPr marL="50800" marR="50800" marT="50800" marB="50800" anchor="ctr" anchorCtr="0" horzOverflow="overflow"/>
                </a:tc>
                <a:tc>
                  <a:txBody>
                    <a:bodyPr/>
                    <a:lstStyle/>
                    <a:p>
                      <a:pPr defTabSz="914400">
                        <a:tabLst>
                          <a:tab pos="1663700" algn="l"/>
                        </a:tabLst>
                        <a:defRPr b="0" sz="1800">
                          <a:solidFill>
                            <a:srgbClr val="000000"/>
                          </a:solidFill>
                        </a:defRPr>
                      </a:pPr>
                      <a:r>
                        <a:rPr b="1" sz="3200">
                          <a:solidFill>
                            <a:srgbClr val="5E5E5E"/>
                          </a:solidFill>
                        </a:rPr>
                        <a:t>Antibody Production</a:t>
                      </a:r>
                    </a:p>
                  </a:txBody>
                  <a:tcPr marL="50800" marR="50800" marT="50800" marB="50800" anchor="ctr" anchorCtr="0" horzOverflow="overflow"/>
                </a:tc>
              </a:tr>
              <a:tr h="637322">
                <a:tc>
                  <a:txBody>
                    <a:bodyPr/>
                    <a:lstStyle/>
                    <a:p>
                      <a:pPr defTabSz="914400">
                        <a:defRPr sz="1800">
                          <a:solidFill>
                            <a:srgbClr val="000000"/>
                          </a:solidFill>
                        </a:defRPr>
                      </a:pPr>
                      <a:r>
                        <a:rPr sz="3200">
                          <a:solidFill>
                            <a:srgbClr val="5E5E5E"/>
                          </a:solidFill>
                          <a:sym typeface="Graphik Medium"/>
                        </a:rPr>
                        <a:t>Injection site</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Mitochondrial health</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RNA impurities</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Quantity of spike</a:t>
                      </a:r>
                    </a:p>
                  </a:txBody>
                  <a:tcPr marL="50800" marR="50800" marT="50800" marB="50800" anchor="ctr" anchorCtr="0" horzOverflow="overflow"/>
                </a:tc>
              </a:tr>
              <a:tr h="637322">
                <a:tc>
                  <a:txBody>
                    <a:bodyPr/>
                    <a:lstStyle/>
                    <a:p>
                      <a:pPr defTabSz="914400">
                        <a:defRPr sz="1800">
                          <a:solidFill>
                            <a:srgbClr val="000000"/>
                          </a:solidFill>
                        </a:defRPr>
                      </a:pPr>
                      <a:r>
                        <a:rPr sz="3200">
                          <a:solidFill>
                            <a:srgbClr val="5E5E5E"/>
                          </a:solidFill>
                          <a:sym typeface="Graphik Medium"/>
                        </a:rPr>
                        <a:t>Distribution</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Cell type</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dsRNA</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Duration of spike</a:t>
                      </a:r>
                    </a:p>
                  </a:txBody>
                  <a:tcPr marL="50800" marR="50800" marT="50800" marB="50800" anchor="ctr" anchorCtr="0" horzOverflow="overflow"/>
                </a:tc>
              </a:tr>
              <a:tr h="637322">
                <a:tc>
                  <a:txBody>
                    <a:bodyPr/>
                    <a:lstStyle/>
                    <a:p>
                      <a:pPr defTabSz="914400">
                        <a:defRPr sz="1800">
                          <a:solidFill>
                            <a:srgbClr val="000000"/>
                          </a:solidFill>
                        </a:defRPr>
                      </a:pPr>
                      <a:r>
                        <a:rPr sz="3200">
                          <a:solidFill>
                            <a:srgbClr val="5E5E5E"/>
                          </a:solidFill>
                          <a:sym typeface="Graphik Medium"/>
                        </a:rPr>
                        <a:t>Lymphatic circulation</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Fidelity of translation</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DNA</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Age, sex, weight</a:t>
                      </a:r>
                    </a:p>
                  </a:txBody>
                  <a:tcPr marL="50800" marR="50800" marT="50800" marB="50800" anchor="ctr" anchorCtr="0" horzOverflow="overflow"/>
                </a:tc>
              </a:tr>
              <a:tr h="637322">
                <a:tc>
                  <a:txBody>
                    <a:bodyPr/>
                    <a:lstStyle/>
                    <a:p>
                      <a:pPr defTabSz="914400">
                        <a:defRPr sz="1800">
                          <a:solidFill>
                            <a:srgbClr val="000000"/>
                          </a:solidFill>
                        </a:defRPr>
                      </a:pPr>
                      <a:r>
                        <a:rPr sz="3200">
                          <a:solidFill>
                            <a:srgbClr val="5E5E5E"/>
                          </a:solidFill>
                          <a:sym typeface="Graphik Medium"/>
                        </a:rPr>
                        <a:t>Blood circulation</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Misfolding/aberrant proteins</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Impurities in lipids</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Comorbid conditions</a:t>
                      </a:r>
                    </a:p>
                  </a:txBody>
                  <a:tcPr marL="50800" marR="50800" marT="50800" marB="50800" anchor="ctr" anchorCtr="0" horzOverflow="overflow"/>
                </a:tc>
              </a:tr>
              <a:tr h="637322">
                <a:tc>
                  <a:txBody>
                    <a:bodyPr/>
                    <a:lstStyle/>
                    <a:p>
                      <a:pPr defTabSz="914400">
                        <a:defRPr sz="1800">
                          <a:solidFill>
                            <a:srgbClr val="000000"/>
                          </a:solidFill>
                        </a:defRPr>
                      </a:pPr>
                      <a:r>
                        <a:rPr sz="3200">
                          <a:solidFill>
                            <a:srgbClr val="5E5E5E"/>
                          </a:solidFill>
                          <a:sym typeface="Graphik Medium"/>
                        </a:rPr>
                        <a:t>Organs</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Individual cell kinetics</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LNP size range</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Lymphocytes</a:t>
                      </a:r>
                    </a:p>
                  </a:txBody>
                  <a:tcPr marL="50800" marR="50800" marT="50800" marB="50800" anchor="ctr" anchorCtr="0" horzOverflow="overflow"/>
                </a:tc>
              </a:tr>
              <a:tr h="637322">
                <a:tc>
                  <a:txBody>
                    <a:bodyPr/>
                    <a:lstStyle/>
                    <a:p>
                      <a:pPr defTabSz="914400">
                        <a:defRPr sz="1800">
                          <a:solidFill>
                            <a:srgbClr val="000000"/>
                          </a:solidFill>
                        </a:defRPr>
                      </a:pPr>
                      <a:r>
                        <a:rPr sz="3200">
                          <a:solidFill>
                            <a:srgbClr val="5E5E5E"/>
                          </a:solidFill>
                          <a:sym typeface="Graphik Medium"/>
                        </a:rPr>
                        <a:t>Elimination</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Rate of LNP presentation</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LNP encapsulation</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Immune response</a:t>
                      </a:r>
                    </a:p>
                  </a:txBody>
                  <a:tcPr marL="50800" marR="50800" marT="50800" marB="50800" anchor="ctr" anchorCtr="0" horzOverflow="overflow"/>
                </a:tc>
              </a:tr>
              <a:tr h="637322">
                <a:tc>
                  <a:txBody>
                    <a:bodyPr/>
                    <a:lstStyle/>
                    <a:p>
                      <a:pPr defTabSz="914400">
                        <a:defRPr sz="1800">
                          <a:solidFill>
                            <a:srgbClr val="000000"/>
                          </a:solidFill>
                        </a:defRPr>
                      </a:pPr>
                      <a:r>
                        <a:rPr sz="3200">
                          <a:solidFill>
                            <a:srgbClr val="5E5E5E"/>
                          </a:solidFill>
                          <a:sym typeface="Graphik Medium"/>
                        </a:rPr>
                        <a:t>Michaelis-Menton kinetics</a:t>
                      </a: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LNP stability</a:t>
                      </a: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r>
              <a:tr h="637322">
                <a:tc>
                  <a:txBody>
                    <a:bodyPr/>
                    <a:lstStyle/>
                    <a:p>
                      <a:pPr defTabSz="914400">
                        <a:defRPr sz="3200">
                          <a:sym typeface="Graphik Medium"/>
                        </a:defRPr>
                      </a:pP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Vial variability</a:t>
                      </a: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r>
              <a:tr h="637322">
                <a:tc>
                  <a:txBody>
                    <a:bodyPr/>
                    <a:lstStyle/>
                    <a:p>
                      <a:pPr defTabSz="914400">
                        <a:defRPr sz="3200">
                          <a:sym typeface="Graphik Medium"/>
                        </a:defRPr>
                      </a:pP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Vial Sterility</a:t>
                      </a: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r>
              <a:tr h="637322">
                <a:tc>
                  <a:txBody>
                    <a:bodyPr/>
                    <a:lstStyle/>
                    <a:p>
                      <a:pPr defTabSz="914400">
                        <a:defRPr sz="3200">
                          <a:sym typeface="Graphik Medium"/>
                        </a:defRPr>
                      </a:pP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Reproducibility</a:t>
                      </a: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r>
              <a:tr h="637322">
                <a:tc>
                  <a:txBody>
                    <a:bodyPr/>
                    <a:lstStyle/>
                    <a:p>
                      <a:pPr defTabSz="914400">
                        <a:defRPr sz="3200">
                          <a:sym typeface="Graphik Medium"/>
                        </a:defRPr>
                      </a:pP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Labelling</a:t>
                      </a:r>
                    </a:p>
                  </a:txBody>
                  <a:tcPr marL="50800" marR="50800" marT="50800" marB="50800" anchor="ctr" anchorCtr="0" horzOverflow="overflow"/>
                </a:tc>
                <a:tc>
                  <a:txBody>
                    <a:bodyPr/>
                    <a:lstStyle/>
                    <a:p>
                      <a:pPr defTabSz="914400">
                        <a:defRPr sz="3200">
                          <a:sym typeface="Graphik Medium"/>
                        </a:defRPr>
                      </a:pPr>
                    </a:p>
                  </a:txBody>
                  <a:tcPr marL="50800" marR="50800" marT="50800" marB="50800" anchor="ctr" anchorCtr="0" horzOverflow="overflow"/>
                </a:tc>
              </a:tr>
            </a:tbl>
          </a:graphicData>
        </a:graphic>
      </p:graphicFrame>
      <p:sp>
        <p:nvSpPr>
          <p:cNvPr id="287" name="L. Maria Gutschi, BScPhm, PharmD"/>
          <p:cNvSpPr txBox="1"/>
          <p:nvPr/>
        </p:nvSpPr>
        <p:spPr>
          <a:xfrm>
            <a:off x="8597473" y="12789766"/>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Image" descr="Image"/>
          <p:cNvPicPr>
            <a:picLocks noChangeAspect="1"/>
          </p:cNvPicPr>
          <p:nvPr/>
        </p:nvPicPr>
        <p:blipFill>
          <a:blip r:embed="rId2">
            <a:extLst/>
          </a:blip>
          <a:stretch>
            <a:fillRect/>
          </a:stretch>
        </p:blipFill>
        <p:spPr>
          <a:xfrm>
            <a:off x="3418387" y="1507863"/>
            <a:ext cx="16380915" cy="10021794"/>
          </a:xfrm>
          <a:prstGeom prst="rect">
            <a:avLst/>
          </a:prstGeom>
          <a:ln w="12700">
            <a:miter lim="400000"/>
          </a:ln>
        </p:spPr>
      </p:pic>
      <p:sp>
        <p:nvSpPr>
          <p:cNvPr id="290" name="Nasani I. Establishing the Pharmacokinetics of Genetic Vaccines is Essential for Maximising their Safety and Efficacy. Clin Pharmacokinet. 2022 Jul;61(7):921-927. doi: 10.1007/s40262-022-01149-8."/>
          <p:cNvSpPr txBox="1"/>
          <p:nvPr/>
        </p:nvSpPr>
        <p:spPr>
          <a:xfrm>
            <a:off x="1187042" y="11829354"/>
            <a:ext cx="20410806" cy="4366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pc="0" sz="1800">
                <a:solidFill>
                  <a:srgbClr val="212121"/>
                </a:solidFill>
                <a:latin typeface="Helvetica Neue"/>
                <a:ea typeface="Helvetica Neue"/>
                <a:cs typeface="Helvetica Neue"/>
                <a:sym typeface="Helvetica Neue"/>
              </a:defRPr>
            </a:pPr>
            <a:r>
              <a:rPr sz="2200"/>
              <a:t>Nasani</a:t>
            </a:r>
            <a:r>
              <a:t> I. Establishing the Pharmacokinetics of Genetic Vaccines is Essential for Maximising their Safety and Efficacy. Clin Pharmacokinet. 2022 Jul;61(7):921-927. doi: 10.1007/s40262-022-01149-8.</a:t>
            </a:r>
          </a:p>
        </p:txBody>
      </p:sp>
      <p:sp>
        <p:nvSpPr>
          <p:cNvPr id="291" name="L. Maria Gutschi, BScPhm, PharmD"/>
          <p:cNvSpPr txBox="1"/>
          <p:nvPr/>
        </p:nvSpPr>
        <p:spPr>
          <a:xfrm>
            <a:off x="8597473" y="12789766"/>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Image" descr="Image"/>
          <p:cNvPicPr>
            <a:picLocks noChangeAspect="1"/>
          </p:cNvPicPr>
          <p:nvPr/>
        </p:nvPicPr>
        <p:blipFill>
          <a:blip r:embed="rId2">
            <a:extLst/>
          </a:blip>
          <a:stretch>
            <a:fillRect/>
          </a:stretch>
        </p:blipFill>
        <p:spPr>
          <a:xfrm>
            <a:off x="5604910" y="2373604"/>
            <a:ext cx="10661202" cy="8968792"/>
          </a:xfrm>
          <a:prstGeom prst="rect">
            <a:avLst/>
          </a:prstGeom>
          <a:ln w="12700">
            <a:miter lim="400000"/>
          </a:ln>
        </p:spPr>
      </p:pic>
      <p:sp>
        <p:nvSpPr>
          <p:cNvPr id="294" name="L. Maria Gutschi, BScPhm, PharmD"/>
          <p:cNvSpPr txBox="1"/>
          <p:nvPr/>
        </p:nvSpPr>
        <p:spPr>
          <a:xfrm>
            <a:off x="8597473" y="12789766"/>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LM Gutschi, BScPhm, PharmD Oct 26, 2022"/>
          <p:cNvSpPr txBox="1"/>
          <p:nvPr>
            <p:ph type="body" idx="23"/>
          </p:nvPr>
        </p:nvSpPr>
        <p:spPr>
          <a:prstGeom prst="rect">
            <a:avLst/>
          </a:prstGeom>
          <a:extLst>
            <a:ext uri="{C572A759-6A51-4108-AA02-DFA0A04FC94B}">
              <ma14:wrappingTextBoxFlag xmlns:ma14="http://schemas.microsoft.com/office/mac/drawingml/2011/main" val="1"/>
            </a:ext>
          </a:extLst>
        </p:spPr>
        <p:txBody>
          <a:bodyPr/>
          <a:lstStyle/>
          <a:p>
            <a:pPr/>
            <a:r>
              <a:t>LM Gutschi, BScPhm, PharmD Oct 26, 2022</a:t>
            </a:r>
          </a:p>
        </p:txBody>
      </p:sp>
      <p:sp>
        <p:nvSpPr>
          <p:cNvPr id="297" name="Independent analysis of quality issues of the BNT162b2 BioNTech/Pfizer Vaccine identified by the European medicines agency"/>
          <p:cNvSpPr txBox="1"/>
          <p:nvPr>
            <p:ph type="ctrTitle"/>
          </p:nvPr>
        </p:nvSpPr>
        <p:spPr>
          <a:xfrm>
            <a:off x="2089150" y="3444553"/>
            <a:ext cx="20205700" cy="6736483"/>
          </a:xfrm>
          <a:prstGeom prst="rect">
            <a:avLst/>
          </a:prstGeom>
        </p:spPr>
        <p:txBody>
          <a:bodyPr/>
          <a:lstStyle>
            <a:lvl1pPr defTabSz="449833">
              <a:defRPr spc="254" sz="8470"/>
            </a:lvl1pPr>
          </a:lstStyle>
          <a:p>
            <a:pPr/>
            <a:r>
              <a:t>Independent analysis of quality issues of the BNT162b2 BioNTech/Pfizer Vaccine identified by the European medicines agency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Slide bullet text"/>
          <p:cNvSpPr txBox="1"/>
          <p:nvPr>
            <p:ph type="body" idx="1"/>
          </p:nvPr>
        </p:nvSpPr>
        <p:spPr>
          <a:xfrm>
            <a:off x="1054964" y="2758688"/>
            <a:ext cx="20768821" cy="9171636"/>
          </a:xfrm>
          <a:prstGeom prst="rect">
            <a:avLst/>
          </a:prstGeom>
        </p:spPr>
        <p:txBody>
          <a:bodyPr/>
          <a:lstStyle/>
          <a:p>
            <a:pPr>
              <a:buBlip>
                <a:blip r:embed="rId2"/>
              </a:buBlip>
            </a:pPr>
          </a:p>
        </p:txBody>
      </p:sp>
      <p:pic>
        <p:nvPicPr>
          <p:cNvPr id="188" name="Image" descr="Image"/>
          <p:cNvPicPr>
            <a:picLocks noChangeAspect="1"/>
          </p:cNvPicPr>
          <p:nvPr/>
        </p:nvPicPr>
        <p:blipFill>
          <a:blip r:embed="rId3">
            <a:extLst/>
          </a:blip>
          <a:stretch>
            <a:fillRect/>
          </a:stretch>
        </p:blipFill>
        <p:spPr>
          <a:xfrm>
            <a:off x="1054964" y="2758688"/>
            <a:ext cx="8618735" cy="8887799"/>
          </a:xfrm>
          <a:prstGeom prst="rect">
            <a:avLst/>
          </a:prstGeom>
          <a:ln w="12700">
            <a:miter lim="400000"/>
          </a:ln>
        </p:spPr>
      </p:pic>
      <p:sp>
        <p:nvSpPr>
          <p:cNvPr id="189" name="STEPS in Manufacturing"/>
          <p:cNvSpPr txBox="1"/>
          <p:nvPr>
            <p:ph type="title"/>
          </p:nvPr>
        </p:nvSpPr>
        <p:spPr>
          <a:prstGeom prst="rect">
            <a:avLst/>
          </a:prstGeom>
        </p:spPr>
        <p:txBody>
          <a:bodyPr/>
          <a:lstStyle/>
          <a:p>
            <a:pPr/>
            <a:r>
              <a:t>STEPS in Manufacturing</a:t>
            </a:r>
          </a:p>
        </p:txBody>
      </p:sp>
      <p:sp>
        <p:nvSpPr>
          <p:cNvPr id="190" name="https://www.citizen.org/article/how-to-make-enough-vaccine-for-the-world-in-one-year/"/>
          <p:cNvSpPr txBox="1"/>
          <p:nvPr/>
        </p:nvSpPr>
        <p:spPr>
          <a:xfrm>
            <a:off x="1159785" y="11493250"/>
            <a:ext cx="9738286" cy="1113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59" sz="3000"/>
            </a:lvl1pPr>
          </a:lstStyle>
          <a:p>
            <a:pPr/>
            <a:r>
              <a:t>https://www.citizen.org/article/how-to-make-enough-vaccine-for-the-world-in-one-year/</a:t>
            </a:r>
          </a:p>
        </p:txBody>
      </p:sp>
      <p:sp>
        <p:nvSpPr>
          <p:cNvPr id="191" name="280 components…"/>
          <p:cNvSpPr txBox="1"/>
          <p:nvPr/>
        </p:nvSpPr>
        <p:spPr>
          <a:xfrm>
            <a:off x="9220230" y="3614605"/>
            <a:ext cx="14515230" cy="35887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84" sz="4200"/>
            </a:pPr>
            <a:r>
              <a:t>280 components</a:t>
            </a:r>
          </a:p>
          <a:p>
            <a:pPr>
              <a:defRPr spc="84" sz="4200"/>
            </a:pPr>
            <a:r>
              <a:t>Several different manufacturing plants</a:t>
            </a:r>
          </a:p>
          <a:p>
            <a:pPr>
              <a:defRPr spc="84" sz="4200"/>
            </a:pPr>
            <a:r>
              <a:t>25 different suppliers</a:t>
            </a:r>
          </a:p>
          <a:p>
            <a:pPr>
              <a:defRPr spc="84" sz="4200"/>
            </a:pPr>
            <a:r>
              <a:t>Ultra-cold storage</a:t>
            </a:r>
          </a:p>
          <a:p>
            <a:pPr>
              <a:defRPr spc="84" sz="4200"/>
            </a:pPr>
            <a:r>
              <a:t>Rapid transportation between sites</a:t>
            </a:r>
          </a:p>
        </p:txBody>
      </p:sp>
      <p:sp>
        <p:nvSpPr>
          <p:cNvPr id="192" name="L. Maria Gutschi, BScPhm, PharmD"/>
          <p:cNvSpPr txBox="1"/>
          <p:nvPr/>
        </p:nvSpPr>
        <p:spPr>
          <a:xfrm>
            <a:off x="7640247" y="12924044"/>
            <a:ext cx="5356556" cy="4922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48" sz="2400"/>
            </a:lvl1pPr>
          </a:lstStyle>
          <a:p>
            <a:pPr/>
            <a:r>
              <a:t>L. Maria Gutschi, BScPhm, PharmD</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The mRNA is synthetic and modified"/>
          <p:cNvSpPr txBox="1"/>
          <p:nvPr>
            <p:ph type="title"/>
          </p:nvPr>
        </p:nvSpPr>
        <p:spPr>
          <a:prstGeom prst="rect">
            <a:avLst/>
          </a:prstGeom>
        </p:spPr>
        <p:txBody>
          <a:bodyPr/>
          <a:lstStyle/>
          <a:p>
            <a:pPr defTabSz="479044">
              <a:defRPr spc="221" sz="7380"/>
            </a:pPr>
            <a:r>
              <a:t>The </a:t>
            </a:r>
            <a:r>
              <a:rPr cap="none"/>
              <a:t>mRNA</a:t>
            </a:r>
            <a:r>
              <a:t> is synthetic and modified</a:t>
            </a:r>
          </a:p>
        </p:txBody>
      </p:sp>
      <p:pic>
        <p:nvPicPr>
          <p:cNvPr id="195" name="Image" descr="Image"/>
          <p:cNvPicPr>
            <a:picLocks noChangeAspect="1"/>
          </p:cNvPicPr>
          <p:nvPr/>
        </p:nvPicPr>
        <p:blipFill>
          <a:blip r:embed="rId2">
            <a:extLst/>
          </a:blip>
          <a:stretch>
            <a:fillRect/>
          </a:stretch>
        </p:blipFill>
        <p:spPr>
          <a:xfrm>
            <a:off x="245734" y="2813355"/>
            <a:ext cx="11716138" cy="4816168"/>
          </a:xfrm>
          <a:prstGeom prst="rect">
            <a:avLst/>
          </a:prstGeom>
          <a:ln w="12700">
            <a:miter lim="400000"/>
          </a:ln>
        </p:spPr>
      </p:pic>
      <p:pic>
        <p:nvPicPr>
          <p:cNvPr id="196" name="Image" descr="Image"/>
          <p:cNvPicPr>
            <a:picLocks noChangeAspect="1"/>
          </p:cNvPicPr>
          <p:nvPr/>
        </p:nvPicPr>
        <p:blipFill>
          <a:blip r:embed="rId3">
            <a:extLst/>
          </a:blip>
          <a:stretch>
            <a:fillRect/>
          </a:stretch>
        </p:blipFill>
        <p:spPr>
          <a:xfrm>
            <a:off x="12276753" y="2798832"/>
            <a:ext cx="11408187" cy="4979634"/>
          </a:xfrm>
          <a:prstGeom prst="rect">
            <a:avLst/>
          </a:prstGeom>
          <a:ln w="12700">
            <a:miter lim="400000"/>
          </a:ln>
        </p:spPr>
      </p:pic>
      <p:sp>
        <p:nvSpPr>
          <p:cNvPr id="197" name="https://www.sec.gov/Archives/edgar/data/1682852/000168285221000006/mrna-20201231.htm"/>
          <p:cNvSpPr txBox="1"/>
          <p:nvPr/>
        </p:nvSpPr>
        <p:spPr>
          <a:xfrm>
            <a:off x="90096" y="7679455"/>
            <a:ext cx="7591823" cy="12796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48" sz="2400"/>
            </a:lvl1pPr>
          </a:lstStyle>
          <a:p>
            <a:pPr/>
            <a:r>
              <a:t>https://www.sec.gov/Archives/edgar/data/1682852/000168285221000006/mrna-20201231.htm</a:t>
            </a:r>
          </a:p>
        </p:txBody>
      </p:sp>
      <p:sp>
        <p:nvSpPr>
          <p:cNvPr id="198" name="Kim, S., Sekhon, S.S., Shin, WR. et al. Modifications of mRNA vaccine structural elements for improving mRNA stability and translation efficiency. Mol. Cell. Toxicol. 18, 1–8 (2022). https://doi.org/10.1007/s13273-021-00171-4"/>
          <p:cNvSpPr txBox="1"/>
          <p:nvPr/>
        </p:nvSpPr>
        <p:spPr>
          <a:xfrm>
            <a:off x="15033096" y="7848067"/>
            <a:ext cx="8892288" cy="20376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800"/>
              </a:spcBef>
              <a:defRPr spc="0" sz="2400">
                <a:solidFill>
                  <a:srgbClr val="333333"/>
                </a:solidFill>
                <a:latin typeface="Helvetica Neue"/>
                <a:ea typeface="Helvetica Neue"/>
                <a:cs typeface="Helvetica Neue"/>
                <a:sym typeface="Helvetica Neue"/>
              </a:defRPr>
            </a:pPr>
            <a:r>
              <a:t>Kim, S., Sekhon, S.S., Shin, WR. </a:t>
            </a:r>
            <a:r>
              <a:rPr i="1"/>
              <a:t>et al.</a:t>
            </a:r>
            <a:r>
              <a:t> Modifications of mRNA vaccine structural elements for improving mRNA stability and translation efficiency. </a:t>
            </a:r>
            <a:r>
              <a:rPr i="1"/>
              <a:t>Mol. Cell. Toxicol.</a:t>
            </a:r>
            <a:r>
              <a:t> </a:t>
            </a:r>
            <a:r>
              <a:rPr b="1"/>
              <a:t>18</a:t>
            </a:r>
            <a:r>
              <a:t>, 1–8 (2022). https://doi.org/10.1007/s13273-021-00171-4</a:t>
            </a:r>
          </a:p>
        </p:txBody>
      </p:sp>
      <p:sp>
        <p:nvSpPr>
          <p:cNvPr id="199" name="Aberrant protein production…"/>
          <p:cNvSpPr txBox="1"/>
          <p:nvPr/>
        </p:nvSpPr>
        <p:spPr>
          <a:xfrm>
            <a:off x="7747011" y="7762430"/>
            <a:ext cx="6538099" cy="48981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388055" indent="-388055" algn="l">
              <a:buClr>
                <a:srgbClr val="5E5E5E"/>
              </a:buClr>
              <a:buSzPct val="170000"/>
              <a:buChar char="•"/>
              <a:defRPr spc="64" sz="3200"/>
            </a:pPr>
            <a:r>
              <a:t>Aberrant protein production</a:t>
            </a:r>
          </a:p>
          <a:p>
            <a:pPr marL="388055" indent="-388055" algn="l">
              <a:buClr>
                <a:srgbClr val="5E5E5E"/>
              </a:buClr>
              <a:buSzPct val="170000"/>
              <a:buChar char="•"/>
              <a:defRPr spc="64" sz="3200"/>
            </a:pPr>
            <a:r>
              <a:t>Misfolding of protein</a:t>
            </a:r>
          </a:p>
          <a:p>
            <a:pPr marL="388055" indent="-388055" algn="l">
              <a:buClr>
                <a:srgbClr val="5E5E5E"/>
              </a:buClr>
              <a:buSzPct val="170000"/>
              <a:buChar char="•"/>
              <a:defRPr spc="64" sz="3200"/>
            </a:pPr>
            <a:r>
              <a:t>Errors on translation</a:t>
            </a:r>
          </a:p>
          <a:p>
            <a:pPr marL="388055" indent="-388055" algn="l">
              <a:buClr>
                <a:srgbClr val="5E5E5E"/>
              </a:buClr>
              <a:buSzPct val="170000"/>
              <a:buChar char="•"/>
              <a:defRPr spc="64" sz="3200"/>
            </a:pPr>
            <a:r>
              <a:t>Protein cell signalling</a:t>
            </a:r>
          </a:p>
          <a:p>
            <a:pPr marL="388055" indent="-388055" algn="l">
              <a:buClr>
                <a:srgbClr val="5E5E5E"/>
              </a:buClr>
              <a:buSzPct val="170000"/>
              <a:buChar char="•"/>
              <a:defRPr spc="64" sz="3200"/>
            </a:pPr>
            <a:r>
              <a:t>Homology with human proteins</a:t>
            </a:r>
          </a:p>
          <a:p>
            <a:pPr marL="388055" indent="-388055" algn="l">
              <a:buClr>
                <a:srgbClr val="5E5E5E"/>
              </a:buClr>
              <a:buSzPct val="170000"/>
              <a:buChar char="•"/>
              <a:defRPr spc="64" sz="3200"/>
            </a:pPr>
            <a:r>
              <a:t>Autoimmunity risk</a:t>
            </a:r>
          </a:p>
          <a:p>
            <a:pPr marL="388055" indent="-388055" algn="l">
              <a:buClr>
                <a:srgbClr val="5E5E5E"/>
              </a:buClr>
              <a:buSzPct val="170000"/>
              <a:buChar char="•"/>
              <a:defRPr spc="64" sz="3200"/>
            </a:pPr>
            <a:r>
              <a:t>Cancer risk</a:t>
            </a:r>
          </a:p>
          <a:p>
            <a:pPr marL="388055" indent="-388055" algn="l">
              <a:buClr>
                <a:srgbClr val="5E5E5E"/>
              </a:buClr>
              <a:buSzPct val="170000"/>
              <a:buChar char="•"/>
              <a:defRPr spc="64" sz="3200"/>
            </a:pPr>
            <a:r>
              <a:t>Neurotoxicity risk</a:t>
            </a:r>
          </a:p>
        </p:txBody>
      </p:sp>
      <p:sp>
        <p:nvSpPr>
          <p:cNvPr id="200" name="L. Maria Gutschi, BScPhm, PharmD"/>
          <p:cNvSpPr txBox="1"/>
          <p:nvPr/>
        </p:nvSpPr>
        <p:spPr>
          <a:xfrm>
            <a:off x="7069870" y="13020348"/>
            <a:ext cx="5574983"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Image" descr="Image"/>
          <p:cNvPicPr>
            <a:picLocks noChangeAspect="1"/>
          </p:cNvPicPr>
          <p:nvPr/>
        </p:nvPicPr>
        <p:blipFill>
          <a:blip r:embed="rId2">
            <a:extLst/>
          </a:blip>
          <a:stretch>
            <a:fillRect/>
          </a:stretch>
        </p:blipFill>
        <p:spPr>
          <a:xfrm>
            <a:off x="1858394" y="1950789"/>
            <a:ext cx="6350001" cy="6934201"/>
          </a:xfrm>
          <a:prstGeom prst="rect">
            <a:avLst/>
          </a:prstGeom>
          <a:ln w="12700">
            <a:miter lim="400000"/>
          </a:ln>
        </p:spPr>
      </p:pic>
      <p:sp>
        <p:nvSpPr>
          <p:cNvPr id="203" name="?"/>
          <p:cNvSpPr txBox="1"/>
          <p:nvPr/>
        </p:nvSpPr>
        <p:spPr>
          <a:xfrm>
            <a:off x="12055395" y="2027572"/>
            <a:ext cx="8119850" cy="513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600" sz="30000"/>
            </a:lvl1pPr>
          </a:lstStyle>
          <a:p>
            <a:pPr/>
            <a:r>
              <a:t>?</a:t>
            </a:r>
          </a:p>
        </p:txBody>
      </p:sp>
      <p:sp>
        <p:nvSpPr>
          <p:cNvPr id="204" name="Wuhan spike…"/>
          <p:cNvSpPr txBox="1"/>
          <p:nvPr/>
        </p:nvSpPr>
        <p:spPr>
          <a:xfrm>
            <a:off x="2290711" y="8773101"/>
            <a:ext cx="4898137" cy="21259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pc="119" sz="6000"/>
            </a:pPr>
            <a:r>
              <a:t>Wuhan spike</a:t>
            </a:r>
          </a:p>
          <a:p>
            <a:pPr>
              <a:defRPr spc="119" sz="6000"/>
            </a:pPr>
            <a:r>
              <a:t>141 kDa</a:t>
            </a:r>
          </a:p>
        </p:txBody>
      </p:sp>
      <p:sp>
        <p:nvSpPr>
          <p:cNvPr id="205" name="Spike protein produced by synthetic mRNA…"/>
          <p:cNvSpPr txBox="1"/>
          <p:nvPr/>
        </p:nvSpPr>
        <p:spPr>
          <a:xfrm>
            <a:off x="12065591" y="7230459"/>
            <a:ext cx="9808792" cy="31419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119" sz="6000"/>
            </a:pPr>
            <a:r>
              <a:t>Spike protein produced by synthetic mRNA </a:t>
            </a:r>
          </a:p>
          <a:p>
            <a:pPr>
              <a:defRPr spc="119" sz="6000"/>
            </a:pPr>
            <a:r>
              <a:t>180kDa</a:t>
            </a:r>
          </a:p>
        </p:txBody>
      </p:sp>
      <p:sp>
        <p:nvSpPr>
          <p:cNvPr id="206" name="https://www.excellgene.com/sars-cov-2-trimeric-spike-protein-wuhan/"/>
          <p:cNvSpPr txBox="1"/>
          <p:nvPr/>
        </p:nvSpPr>
        <p:spPr>
          <a:xfrm>
            <a:off x="591061" y="11294318"/>
            <a:ext cx="9891345" cy="4671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https://www.excellgene.com/sars-cov-2-trimeric-spike-protein-wuhan/</a:t>
            </a:r>
          </a:p>
        </p:txBody>
      </p:sp>
      <p:sp>
        <p:nvSpPr>
          <p:cNvPr id="207" name="L. Maria Gutschi BScPhm, PharmD"/>
          <p:cNvSpPr txBox="1"/>
          <p:nvPr/>
        </p:nvSpPr>
        <p:spPr>
          <a:xfrm>
            <a:off x="7205868" y="12962703"/>
            <a:ext cx="547592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A severe deficiency of the characterization section is that no biological characterization is presented and that the mode of action is not described. This is not found acceptable and the dossier should be updated with relevant information. Even though fu"/>
          <p:cNvSpPr txBox="1"/>
          <p:nvPr>
            <p:ph type="body" sz="half" idx="1"/>
          </p:nvPr>
        </p:nvSpPr>
        <p:spPr>
          <a:xfrm>
            <a:off x="2088436" y="2916497"/>
            <a:ext cx="20207128" cy="6282059"/>
          </a:xfrm>
          <a:prstGeom prst="rect">
            <a:avLst/>
          </a:prstGeom>
        </p:spPr>
        <p:txBody>
          <a:bodyPr/>
          <a:lstStyle/>
          <a:p>
            <a:pPr lvl="1" marL="889000" indent="-444500" defTabSz="584200">
              <a:spcBef>
                <a:spcPts val="4200"/>
              </a:spcBef>
              <a:buSzPct val="145000"/>
              <a:buChar char="•"/>
              <a:defRPr b="0" spc="0" sz="3200">
                <a:solidFill>
                  <a:srgbClr val="000000"/>
                </a:solidFill>
                <a:latin typeface="Helvetica Neue"/>
                <a:ea typeface="Helvetica Neue"/>
                <a:cs typeface="Helvetica Neue"/>
                <a:sym typeface="Helvetica Neue"/>
              </a:defRPr>
            </a:pPr>
            <a:r>
              <a:t>A severe deficiency of the characterization section is that no biological characterization is presented and that the mode of action is not described. This is not found acceptable and the dossier should be updated with relevant information. Even though full biological characterisation is not possible to perform on drug substance (DS), the strategy to determine potency and relevant functional assay(s) should be described. Results obtained on drug product (DP) could be included, to demonstrate functionality.”</a:t>
            </a:r>
          </a:p>
          <a:p>
            <a:pPr lvl="2" marL="1333500" indent="-444500" defTabSz="584200">
              <a:spcBef>
                <a:spcPts val="4200"/>
              </a:spcBef>
              <a:buSzPct val="145000"/>
              <a:buChar char="•"/>
              <a:defRPr b="0" spc="0" sz="3200">
                <a:solidFill>
                  <a:srgbClr val="000000"/>
                </a:solidFill>
                <a:latin typeface="Helvetica Neue"/>
                <a:ea typeface="Helvetica Neue"/>
                <a:cs typeface="Helvetica Neue"/>
                <a:sym typeface="Helvetica Neue"/>
              </a:defRPr>
            </a:pPr>
            <a:r>
              <a:t>Became a SPECIFIC OBLIGATION 1 on CMA Dec 20, 2020</a:t>
            </a:r>
          </a:p>
          <a:p>
            <a:pPr lvl="2" marL="1333500" indent="-444500" defTabSz="584200">
              <a:spcBef>
                <a:spcPts val="4200"/>
              </a:spcBef>
              <a:buSzPct val="145000"/>
              <a:buChar char="•"/>
              <a:defRPr b="0" spc="0" sz="3200">
                <a:solidFill>
                  <a:srgbClr val="000000"/>
                </a:solidFill>
                <a:latin typeface="Helvetica Neue"/>
                <a:ea typeface="Helvetica Neue"/>
                <a:cs typeface="Helvetica Neue"/>
                <a:sym typeface="Helvetica Neue"/>
              </a:defRPr>
            </a:pPr>
            <a:r>
              <a:t>Still not met Dec 2021</a:t>
            </a:r>
          </a:p>
          <a:p>
            <a:pPr lvl="2" marL="1333500" indent="-444500" defTabSz="584200">
              <a:spcBef>
                <a:spcPts val="4200"/>
              </a:spcBef>
              <a:buSzPct val="145000"/>
              <a:buChar char="•"/>
              <a:defRPr b="0" spc="0" sz="3200">
                <a:solidFill>
                  <a:srgbClr val="000000"/>
                </a:solidFill>
                <a:latin typeface="Helvetica Neue"/>
                <a:ea typeface="Helvetica Neue"/>
                <a:cs typeface="Helvetica Neue"/>
                <a:sym typeface="Helvetica Neue"/>
              </a:defRPr>
            </a:pPr>
            <a:r>
              <a:t>Granted Feb 2022</a:t>
            </a:r>
          </a:p>
        </p:txBody>
      </p:sp>
      <p:sp>
        <p:nvSpPr>
          <p:cNvPr id="210" name="Characterization of spike protein"/>
          <p:cNvSpPr txBox="1"/>
          <p:nvPr>
            <p:ph type="title"/>
          </p:nvPr>
        </p:nvSpPr>
        <p:spPr>
          <a:xfrm>
            <a:off x="2088436" y="1265981"/>
            <a:ext cx="20207128" cy="1649711"/>
          </a:xfrm>
          <a:prstGeom prst="rect">
            <a:avLst/>
          </a:prstGeom>
        </p:spPr>
        <p:txBody>
          <a:bodyPr/>
          <a:lstStyle>
            <a:lvl1pPr defTabSz="484886">
              <a:defRPr spc="224" sz="7469"/>
            </a:lvl1pPr>
          </a:lstStyle>
          <a:p>
            <a:pPr/>
            <a:r>
              <a:t>Characterization of spike protein</a:t>
            </a:r>
          </a:p>
        </p:txBody>
      </p:sp>
      <p:pic>
        <p:nvPicPr>
          <p:cNvPr id="211" name="Bildobjekt 1" descr="Bildobjekt 1"/>
          <p:cNvPicPr>
            <a:picLocks noChangeAspect="1"/>
          </p:cNvPicPr>
          <p:nvPr/>
        </p:nvPicPr>
        <p:blipFill>
          <a:blip r:embed="rId2">
            <a:extLst/>
          </a:blip>
          <a:srcRect l="0" t="8152" r="0" b="0"/>
          <a:stretch>
            <a:fillRect/>
          </a:stretch>
        </p:blipFill>
        <p:spPr>
          <a:xfrm>
            <a:off x="12521235" y="6562003"/>
            <a:ext cx="11424434" cy="6130628"/>
          </a:xfrm>
          <a:prstGeom prst="rect">
            <a:avLst/>
          </a:prstGeom>
          <a:ln w="12700">
            <a:miter lim="400000"/>
          </a:ln>
        </p:spPr>
      </p:pic>
      <p:sp>
        <p:nvSpPr>
          <p:cNvPr id="212" name="L. Maria Gutschi, BScPhm, PharmD"/>
          <p:cNvSpPr txBox="1"/>
          <p:nvPr/>
        </p:nvSpPr>
        <p:spPr>
          <a:xfrm>
            <a:off x="8366891" y="12905057"/>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In communications with Moderna and Pfizer-BioNTech regarding the proteins expressed by their synthetic mRNA vaccines, each company’s medical information group disclosed that that they had not examined the protein dynamics more than 48 hours post-transfec"/>
          <p:cNvSpPr txBox="1"/>
          <p:nvPr/>
        </p:nvSpPr>
        <p:spPr>
          <a:xfrm>
            <a:off x="9165236" y="1395796"/>
            <a:ext cx="14439856" cy="454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spcBef>
                <a:spcPts val="1500"/>
              </a:spcBef>
              <a:defRPr spc="0" sz="3270">
                <a:solidFill>
                  <a:srgbClr val="191919"/>
                </a:solidFill>
                <a:latin typeface="Helvetica"/>
                <a:ea typeface="Helvetica"/>
                <a:cs typeface="Helvetica"/>
                <a:sym typeface="Helvetica"/>
              </a:defRPr>
            </a:pPr>
            <a:r>
              <a:t>In communications with Moderna and Pfizer-BioNTech regarding the proteins expressed by their synthetic mRNA vaccines, each company’s medical information group disclosed that that they had not examined the protein dynamics more than 48 hours post-transfection in cell culture. Owing to its proprietary status, they would not disclose any information related to the nature of the protein that was expressed.</a:t>
            </a:r>
          </a:p>
          <a:p>
            <a:pPr algn="l" defTabSz="457200">
              <a:spcBef>
                <a:spcPts val="1500"/>
              </a:spcBef>
              <a:defRPr spc="0" sz="3270">
                <a:solidFill>
                  <a:srgbClr val="191919"/>
                </a:solidFill>
                <a:latin typeface="Helvetica"/>
                <a:ea typeface="Helvetica"/>
                <a:cs typeface="Helvetica"/>
                <a:sym typeface="Helvetica"/>
              </a:defRPr>
            </a:pPr>
          </a:p>
          <a:p>
            <a:pPr algn="l" defTabSz="457200">
              <a:spcBef>
                <a:spcPts val="1500"/>
              </a:spcBef>
              <a:defRPr spc="0" sz="3270">
                <a:solidFill>
                  <a:srgbClr val="191919"/>
                </a:solidFill>
                <a:latin typeface="Helvetica"/>
                <a:ea typeface="Helvetica"/>
                <a:cs typeface="Helvetica"/>
                <a:sym typeface="Helvetica"/>
              </a:defRPr>
            </a:pPr>
            <a:r>
              <a:t>Time is right to left</a:t>
            </a:r>
          </a:p>
        </p:txBody>
      </p:sp>
      <p:sp>
        <p:nvSpPr>
          <p:cNvPr id="215" name="Veenstra, T. D., Pauley, B., Injeti, E., &amp; Rotello, R. J. (2022). In vitro Characterization of SARS-CoV-2 Protein Translated from the Moderna mRNA-1273 Vaccine. medRxiv, 2022.2003.2001.22271618. https://doi.org/10.1101/2022.03.01.22271618"/>
          <p:cNvSpPr txBox="1"/>
          <p:nvPr/>
        </p:nvSpPr>
        <p:spPr>
          <a:xfrm>
            <a:off x="927646" y="11853676"/>
            <a:ext cx="21331785" cy="782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80339" indent="-180339" algn="l" defTabSz="457200">
              <a:tabLst>
                <a:tab pos="177800" algn="l"/>
              </a:tabLst>
              <a:defRPr spc="0" sz="1800">
                <a:solidFill>
                  <a:srgbClr val="000000"/>
                </a:solidFill>
                <a:uFill>
                  <a:solidFill>
                    <a:srgbClr val="000000"/>
                  </a:solidFill>
                </a:uFill>
                <a:latin typeface="Times New Roman"/>
                <a:ea typeface="Times New Roman"/>
                <a:cs typeface="Times New Roman"/>
                <a:sym typeface="Times New Roman"/>
              </a:defRPr>
            </a:pPr>
            <a:r>
              <a:t>	</a:t>
            </a:r>
            <a:r>
              <a:rPr sz="2200">
                <a:latin typeface="Helvetica Neue"/>
                <a:ea typeface="Helvetica Neue"/>
                <a:cs typeface="Helvetica Neue"/>
                <a:sym typeface="Helvetica Neue"/>
              </a:rPr>
              <a:t>Veenstra, T. D., Pauley, B., Injeti, E., &amp; Rotello, R. J. (2022). In vitro Characterization of SARS-CoV-2 Protein Translated from the Moderna mRNA-1273 Vaccine. medRxiv, 2022.2003.2001.22271618. https://doi.org/10.1101/2022.03.01.22271618 </a:t>
            </a:r>
            <a:r>
              <a:rPr sz="2200"/>
              <a:t> </a:t>
            </a:r>
          </a:p>
        </p:txBody>
      </p:sp>
      <p:pic>
        <p:nvPicPr>
          <p:cNvPr id="216" name="Image" descr="Image"/>
          <p:cNvPicPr>
            <a:picLocks noChangeAspect="1"/>
          </p:cNvPicPr>
          <p:nvPr/>
        </p:nvPicPr>
        <p:blipFill>
          <a:blip r:embed="rId2">
            <a:extLst/>
          </a:blip>
          <a:stretch>
            <a:fillRect/>
          </a:stretch>
        </p:blipFill>
        <p:spPr>
          <a:xfrm>
            <a:off x="1510434" y="1033121"/>
            <a:ext cx="6694170" cy="10778034"/>
          </a:xfrm>
          <a:prstGeom prst="rect">
            <a:avLst/>
          </a:prstGeom>
          <a:ln w="12700">
            <a:miter lim="400000"/>
          </a:ln>
        </p:spPr>
      </p:pic>
      <p:sp>
        <p:nvSpPr>
          <p:cNvPr id="217" name="Western blot of NIH 3T3 (top) and U937 (bottom) cell extracts using mouse monoclonal antibody directed against SARS-CoV-2 protein at various time points after treating the cells with Spikevax. The REGEN COV antibody does not bind to the SARS-Cov-2 protei"/>
          <p:cNvSpPr txBox="1"/>
          <p:nvPr/>
        </p:nvSpPr>
        <p:spPr>
          <a:xfrm>
            <a:off x="8319014" y="9857172"/>
            <a:ext cx="13323821" cy="16903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pc="0">
                <a:solidFill>
                  <a:srgbClr val="6B6B6B"/>
                </a:solidFill>
                <a:latin typeface="Gill Sans"/>
                <a:ea typeface="Gill Sans"/>
                <a:cs typeface="Gill Sans"/>
                <a:sym typeface="Gill Sans"/>
              </a:defRPr>
            </a:pPr>
            <a:r>
              <a:t>Western blot of NIH 3T3 (top) and U937 (bottom) cell extracts using mouse monoclonal antibody directed against SARS-CoV-2 protein at various time points after treating the cells with Spikevax. The REGEN COV antibody does not bind to the SARS-Cov-2 protein in a western blot format, only in a soluble format, see ELISA data, </a:t>
            </a:r>
            <a:r>
              <a:rPr b="1">
                <a:solidFill>
                  <a:srgbClr val="808080"/>
                </a:solidFill>
              </a:rPr>
              <a:t>Figure 1</a:t>
            </a:r>
            <a:r>
              <a:t>.</a:t>
            </a:r>
          </a:p>
          <a:p>
            <a:pPr algn="l" defTabSz="457200">
              <a:defRPr spc="0">
                <a:solidFill>
                  <a:srgbClr val="6B6B6B"/>
                </a:solidFill>
                <a:latin typeface="Gill Sans"/>
                <a:ea typeface="Gill Sans"/>
                <a:cs typeface="Gill Sans"/>
                <a:sym typeface="Gill Sans"/>
              </a:defRPr>
            </a:pPr>
          </a:p>
        </p:txBody>
      </p:sp>
      <p:sp>
        <p:nvSpPr>
          <p:cNvPr id="218" name="L. Maria Gutschi, BScPhm, PharmD"/>
          <p:cNvSpPr txBox="1"/>
          <p:nvPr/>
        </p:nvSpPr>
        <p:spPr>
          <a:xfrm>
            <a:off x="6291657" y="12910682"/>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The commercial product is not the same as that used in the clinical trials (RNA INTEGRITY)"/>
          <p:cNvSpPr txBox="1"/>
          <p:nvPr>
            <p:ph type="title"/>
          </p:nvPr>
        </p:nvSpPr>
        <p:spPr>
          <a:prstGeom prst="rect">
            <a:avLst/>
          </a:prstGeom>
        </p:spPr>
        <p:txBody>
          <a:bodyPr/>
          <a:lstStyle>
            <a:lvl1pPr defTabSz="315468">
              <a:defRPr spc="145" sz="4860"/>
            </a:lvl1pPr>
          </a:lstStyle>
          <a:p>
            <a:pPr/>
            <a:r>
              <a:t>The commercial product is not the same as that used in the clinical trials (RNA INTEGRITY)</a:t>
            </a:r>
          </a:p>
        </p:txBody>
      </p:sp>
      <p:graphicFrame>
        <p:nvGraphicFramePr>
          <p:cNvPr id="221" name="Table"/>
          <p:cNvGraphicFramePr/>
          <p:nvPr/>
        </p:nvGraphicFramePr>
        <p:xfrm>
          <a:off x="1128594" y="3224509"/>
          <a:ext cx="21717453" cy="628206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544486"/>
                <a:gridCol w="4194877"/>
                <a:gridCol w="7183024"/>
                <a:gridCol w="1865250"/>
                <a:gridCol w="1887612"/>
                <a:gridCol w="1938135"/>
                <a:gridCol w="1892719"/>
              </a:tblGrid>
              <a:tr h="742280">
                <a:tc gridSpan="6">
                  <a:txBody>
                    <a:bodyPr/>
                    <a:lstStyle/>
                    <a:p>
                      <a:pPr defTabSz="914400">
                        <a:tabLst>
                          <a:tab pos="1663700" algn="l"/>
                        </a:tabLst>
                        <a:defRPr sz="1800">
                          <a:solidFill>
                            <a:srgbClr val="000000"/>
                          </a:solidFill>
                        </a:defRPr>
                      </a:pPr>
                      <a:r>
                        <a:rPr b="1" sz="3200">
                          <a:solidFill>
                            <a:srgbClr val="5E5E5E"/>
                          </a:solidFill>
                          <a:latin typeface="+mn-lt"/>
                          <a:ea typeface="+mn-ea"/>
                          <a:cs typeface="+mn-cs"/>
                        </a:rPr>
                        <a:t>Batch Analysis for Clinical COVID-19 Vaccine BNT162b2 Drug Substance</a:t>
                      </a:r>
                    </a:p>
                  </a:txBody>
                  <a:tcPr marL="50800" marR="50800" marT="50800" marB="50800" anchor="ctr" anchorCtr="0" horzOverflow="overflow"/>
                </a:tc>
                <a:tc hMerge="1">
                  <a:tcPr/>
                </a:tc>
                <a:tc hMerge="1">
                  <a:tcPr/>
                </a:tc>
                <a:tc hMerge="1">
                  <a:tcPr/>
                </a:tc>
                <a:tc hMerge="1">
                  <a:tcPr/>
                </a:tc>
                <a:tc hMerge="1">
                  <a:tcPr/>
                </a:tc>
                <a:tc>
                  <a:txBody>
                    <a:bodyPr/>
                    <a:lstStyle/>
                    <a:p>
                      <a:pPr defTabSz="914400">
                        <a:tabLst>
                          <a:tab pos="1663700" algn="l"/>
                        </a:tabLst>
                        <a:defRPr b="1" sz="3200">
                          <a:latin typeface="+mn-lt"/>
                          <a:ea typeface="+mn-ea"/>
                          <a:cs typeface="+mn-cs"/>
                        </a:defRPr>
                      </a:pPr>
                    </a:p>
                  </a:txBody>
                  <a:tcPr marL="50800" marR="50800" marT="50800" marB="50800" anchor="ctr" anchorCtr="0" horzOverflow="overflow"/>
                </a:tc>
              </a:tr>
              <a:tr h="742280">
                <a:tc gridSpan="3">
                  <a:txBody>
                    <a:bodyPr/>
                    <a:lstStyle/>
                    <a:p>
                      <a:pPr defTabSz="914400">
                        <a:tabLst>
                          <a:tab pos="1663700" algn="l"/>
                        </a:tabLst>
                        <a:defRPr sz="1800">
                          <a:solidFill>
                            <a:srgbClr val="000000"/>
                          </a:solidFill>
                        </a:defRPr>
                      </a:pPr>
                      <a:r>
                        <a:rPr b="1" sz="3200">
                          <a:solidFill>
                            <a:srgbClr val="5E5E5E"/>
                          </a:solidFill>
                          <a:latin typeface="+mn-lt"/>
                          <a:ea typeface="+mn-ea"/>
                          <a:cs typeface="+mn-cs"/>
                        </a:rPr>
                        <a:t>PROCESS 1 Batches (BioNTech) used in clinical trials</a:t>
                      </a:r>
                    </a:p>
                  </a:txBody>
                  <a:tcPr marL="50800" marR="50800" marT="50800" marB="50800" anchor="ctr" anchorCtr="0" horzOverflow="overflow">
                    <a:lnB w="38100">
                      <a:solidFill>
                        <a:srgbClr val="000000"/>
                      </a:solidFill>
                      <a:miter lim="400000"/>
                    </a:lnB>
                  </a:tcPr>
                </a:tc>
                <a:tc hMerge="1">
                  <a:tcPr/>
                </a:tc>
                <a:tc hMerge="1">
                  <a:tcPr/>
                </a:tc>
                <a:tc>
                  <a:txBody>
                    <a:bodyPr/>
                    <a:lstStyle/>
                    <a:p>
                      <a:pPr defTabSz="914400">
                        <a:tabLst>
                          <a:tab pos="1663700" algn="l"/>
                        </a:tabLst>
                        <a:defRPr sz="1800">
                          <a:solidFill>
                            <a:srgbClr val="000000"/>
                          </a:solidFill>
                        </a:defRPr>
                      </a:pPr>
                      <a:r>
                        <a:rPr b="1" sz="2200">
                          <a:solidFill>
                            <a:srgbClr val="5E5E5E"/>
                          </a:solidFill>
                          <a:latin typeface="+mn-lt"/>
                          <a:ea typeface="+mn-ea"/>
                          <a:cs typeface="+mn-cs"/>
                        </a:rPr>
                        <a:t>R427-P020.2DS</a:t>
                      </a:r>
                    </a:p>
                  </a:txBody>
                  <a:tcPr marL="50800" marR="50800" marT="50800" marB="50800" anchor="ctr" anchorCtr="0" horzOverflow="overflow">
                    <a:lnB w="38100">
                      <a:solidFill>
                        <a:srgbClr val="000000"/>
                      </a:solidFill>
                      <a:miter lim="400000"/>
                    </a:lnB>
                  </a:tcPr>
                </a:tc>
                <a:tc>
                  <a:txBody>
                    <a:bodyPr/>
                    <a:lstStyle/>
                    <a:p>
                      <a:pPr defTabSz="914400">
                        <a:tabLst>
                          <a:tab pos="1663700" algn="l"/>
                        </a:tabLst>
                        <a:defRPr sz="1800">
                          <a:solidFill>
                            <a:srgbClr val="000000"/>
                          </a:solidFill>
                        </a:defRPr>
                      </a:pPr>
                      <a:r>
                        <a:rPr b="1" sz="2200">
                          <a:solidFill>
                            <a:srgbClr val="5E5E5E"/>
                          </a:solidFill>
                          <a:latin typeface="+mn-lt"/>
                          <a:ea typeface="+mn-ea"/>
                          <a:cs typeface="+mn-cs"/>
                        </a:rPr>
                        <a:t>R483-P02.2DS</a:t>
                      </a:r>
                    </a:p>
                  </a:txBody>
                  <a:tcPr marL="50800" marR="50800" marT="50800" marB="50800" anchor="ctr" anchorCtr="0" horzOverflow="overflow">
                    <a:lnB w="38100">
                      <a:solidFill>
                        <a:srgbClr val="000000"/>
                      </a:solidFill>
                      <a:miter lim="400000"/>
                    </a:lnB>
                  </a:tcPr>
                </a:tc>
                <a:tc>
                  <a:txBody>
                    <a:bodyPr/>
                    <a:lstStyle/>
                    <a:p>
                      <a:pPr defTabSz="914400">
                        <a:tabLst>
                          <a:tab pos="1663700" algn="l"/>
                        </a:tabLst>
                        <a:defRPr sz="1800">
                          <a:solidFill>
                            <a:srgbClr val="000000"/>
                          </a:solidFill>
                        </a:defRPr>
                      </a:pPr>
                      <a:r>
                        <a:rPr b="1" sz="2200">
                          <a:solidFill>
                            <a:srgbClr val="5E5E5E"/>
                          </a:solidFill>
                          <a:latin typeface="+mn-lt"/>
                          <a:ea typeface="+mn-ea"/>
                          <a:cs typeface="+mn-cs"/>
                        </a:rPr>
                        <a:t>R443-P020.2DS</a:t>
                      </a:r>
                    </a:p>
                  </a:txBody>
                  <a:tcPr marL="50800" marR="50800" marT="50800" marB="50800" anchor="ctr" anchorCtr="0" horzOverflow="overflow">
                    <a:lnB w="38100">
                      <a:solidFill>
                        <a:srgbClr val="000000"/>
                      </a:solidFill>
                      <a:miter lim="400000"/>
                    </a:lnB>
                  </a:tcPr>
                </a:tc>
                <a:tc>
                  <a:txBody>
                    <a:bodyPr/>
                    <a:lstStyle/>
                    <a:p>
                      <a:pPr defTabSz="914400">
                        <a:tabLst>
                          <a:tab pos="1663700" algn="l"/>
                        </a:tabLst>
                        <a:defRPr sz="1800">
                          <a:solidFill>
                            <a:srgbClr val="000000"/>
                          </a:solidFill>
                        </a:defRPr>
                      </a:pPr>
                      <a:r>
                        <a:rPr b="1" sz="2200">
                          <a:solidFill>
                            <a:srgbClr val="5E5E5E"/>
                          </a:solidFill>
                          <a:latin typeface="+mn-lt"/>
                          <a:ea typeface="+mn-ea"/>
                          <a:cs typeface="+mn-cs"/>
                        </a:rPr>
                        <a:t>R445-P020.2DS</a:t>
                      </a:r>
                    </a:p>
                  </a:txBody>
                  <a:tcPr marL="50800" marR="50800" marT="50800" marB="50800" anchor="ctr" anchorCtr="0" horzOverflow="overflow">
                    <a:lnB w="38100">
                      <a:solidFill>
                        <a:srgbClr val="000000"/>
                      </a:solidFill>
                      <a:miter lim="400000"/>
                    </a:lnB>
                  </a:tcPr>
                </a:tc>
              </a:tr>
              <a:tr h="742280">
                <a:tc>
                  <a:txBody>
                    <a:bodyPr/>
                    <a:lstStyle/>
                    <a:p>
                      <a:pPr defTabSz="914400">
                        <a:defRPr sz="1800">
                          <a:solidFill>
                            <a:srgbClr val="000000"/>
                          </a:solidFill>
                        </a:defRPr>
                      </a:pPr>
                      <a:r>
                        <a:rPr sz="3200">
                          <a:solidFill>
                            <a:srgbClr val="5E5E5E"/>
                          </a:solidFill>
                          <a:sym typeface="Graphik Medium"/>
                        </a:rPr>
                        <a:t>Quality Attribute</a:t>
                      </a:r>
                    </a:p>
                  </a:txBody>
                  <a:tcPr marL="50800" marR="50800" marT="50800" marB="50800" anchor="ctr" anchorCtr="0" horzOverflow="overflow">
                    <a:lnT w="38100">
                      <a:solidFill>
                        <a:srgbClr val="000000"/>
                      </a:solidFill>
                      <a:miter lim="400000"/>
                    </a:lnT>
                  </a:tcPr>
                </a:tc>
                <a:tc>
                  <a:txBody>
                    <a:bodyPr/>
                    <a:lstStyle/>
                    <a:p>
                      <a:pPr defTabSz="914400">
                        <a:defRPr sz="1800">
                          <a:solidFill>
                            <a:srgbClr val="000000"/>
                          </a:solidFill>
                        </a:defRPr>
                      </a:pPr>
                      <a:r>
                        <a:rPr sz="3200">
                          <a:solidFill>
                            <a:srgbClr val="5E5E5E"/>
                          </a:solidFill>
                          <a:sym typeface="Graphik Medium"/>
                        </a:rPr>
                        <a:t>Analytical Procedure</a:t>
                      </a:r>
                    </a:p>
                  </a:txBody>
                  <a:tcPr marL="50800" marR="50800" marT="50800" marB="50800" anchor="ctr" anchorCtr="0" horzOverflow="overflow">
                    <a:lnT w="38100">
                      <a:solidFill>
                        <a:srgbClr val="000000"/>
                      </a:solidFill>
                      <a:miter lim="400000"/>
                    </a:lnT>
                  </a:tcPr>
                </a:tc>
                <a:tc>
                  <a:txBody>
                    <a:bodyPr/>
                    <a:lstStyle/>
                    <a:p>
                      <a:pPr defTabSz="914400">
                        <a:defRPr sz="1800">
                          <a:solidFill>
                            <a:srgbClr val="000000"/>
                          </a:solidFill>
                        </a:defRPr>
                      </a:pPr>
                      <a:r>
                        <a:rPr sz="3200">
                          <a:solidFill>
                            <a:srgbClr val="5E5E5E"/>
                          </a:solidFill>
                          <a:sym typeface="Graphik Medium"/>
                        </a:rPr>
                        <a:t>Acceptance Criteria</a:t>
                      </a:r>
                    </a:p>
                  </a:txBody>
                  <a:tcPr marL="50800" marR="50800" marT="50800" marB="50800" anchor="ctr" anchorCtr="0" horzOverflow="overflow">
                    <a:lnT w="38100">
                      <a:solidFill>
                        <a:srgbClr val="000000"/>
                      </a:solidFill>
                      <a:miter lim="400000"/>
                    </a:lnT>
                  </a:tcPr>
                </a:tc>
                <a:tc>
                  <a:txBody>
                    <a:bodyPr/>
                    <a:lstStyle/>
                    <a:p>
                      <a:pPr defTabSz="914400">
                        <a:defRPr sz="3200">
                          <a:sym typeface="Graphik Medium"/>
                        </a:defRPr>
                      </a:pPr>
                    </a:p>
                  </a:txBody>
                  <a:tcPr marL="50800" marR="50800" marT="50800" marB="50800" anchor="ctr" anchorCtr="0" horzOverflow="overflow">
                    <a:lnT w="38100">
                      <a:solidFill>
                        <a:srgbClr val="000000"/>
                      </a:solidFill>
                      <a:miter lim="400000"/>
                    </a:lnT>
                  </a:tcPr>
                </a:tc>
                <a:tc>
                  <a:txBody>
                    <a:bodyPr/>
                    <a:lstStyle/>
                    <a:p>
                      <a:pPr defTabSz="914400">
                        <a:defRPr sz="3200">
                          <a:sym typeface="Graphik Medium"/>
                        </a:defRPr>
                      </a:pPr>
                    </a:p>
                  </a:txBody>
                  <a:tcPr marL="50800" marR="50800" marT="50800" marB="50800" anchor="ctr" anchorCtr="0" horzOverflow="overflow">
                    <a:lnT w="38100">
                      <a:solidFill>
                        <a:srgbClr val="000000"/>
                      </a:solidFill>
                      <a:miter lim="400000"/>
                    </a:lnT>
                  </a:tcPr>
                </a:tc>
                <a:tc>
                  <a:txBody>
                    <a:bodyPr/>
                    <a:lstStyle/>
                    <a:p>
                      <a:pPr defTabSz="914400">
                        <a:defRPr sz="3200">
                          <a:sym typeface="Graphik Medium"/>
                        </a:defRPr>
                      </a:pPr>
                    </a:p>
                  </a:txBody>
                  <a:tcPr marL="50800" marR="50800" marT="50800" marB="50800" anchor="ctr" anchorCtr="0" horzOverflow="overflow">
                    <a:lnT w="38100">
                      <a:solidFill>
                        <a:srgbClr val="000000"/>
                      </a:solidFill>
                      <a:miter lim="400000"/>
                    </a:lnT>
                  </a:tcPr>
                </a:tc>
                <a:tc>
                  <a:txBody>
                    <a:bodyPr/>
                    <a:lstStyle/>
                    <a:p>
                      <a:pPr defTabSz="914400">
                        <a:defRPr sz="3200">
                          <a:sym typeface="Graphik Medium"/>
                        </a:defRPr>
                      </a:pPr>
                    </a:p>
                  </a:txBody>
                  <a:tcPr marL="50800" marR="50800" marT="50800" marB="50800" anchor="ctr" anchorCtr="0" horzOverflow="overflow">
                    <a:lnT w="38100">
                      <a:solidFill>
                        <a:srgbClr val="000000"/>
                      </a:solidFill>
                      <a:miter lim="400000"/>
                    </a:lnT>
                  </a:tcPr>
                </a:tc>
              </a:tr>
              <a:tr h="2499121">
                <a:tc>
                  <a:txBody>
                    <a:bodyPr/>
                    <a:lstStyle/>
                    <a:p>
                      <a:pPr defTabSz="914400">
                        <a:defRPr sz="1800">
                          <a:solidFill>
                            <a:srgbClr val="000000"/>
                          </a:solidFill>
                        </a:defRPr>
                      </a:pPr>
                      <a:r>
                        <a:rPr sz="2500">
                          <a:solidFill>
                            <a:srgbClr val="5E5E5E"/>
                          </a:solidFill>
                          <a:sym typeface="Graphik Medium"/>
                        </a:rPr>
                        <a:t>RNA Integrity</a:t>
                      </a:r>
                    </a:p>
                  </a:txBody>
                  <a:tcPr marL="50800" marR="50800" marT="50800" marB="50800" anchor="ctr" anchorCtr="0" horzOverflow="overflow"/>
                </a:tc>
                <a:tc>
                  <a:txBody>
                    <a:bodyPr/>
                    <a:lstStyle/>
                    <a:p>
                      <a:pPr defTabSz="914400">
                        <a:defRPr sz="1800">
                          <a:solidFill>
                            <a:srgbClr val="000000"/>
                          </a:solidFill>
                        </a:defRPr>
                      </a:pPr>
                      <a:r>
                        <a:rPr sz="2400">
                          <a:solidFill>
                            <a:srgbClr val="5E5E5E"/>
                          </a:solidFill>
                          <a:sym typeface="Graphik Medium"/>
                        </a:rPr>
                        <a:t>Capillary gel electrophoresis</a:t>
                      </a:r>
                    </a:p>
                  </a:txBody>
                  <a:tcPr marL="50800" marR="50800" marT="50800" marB="50800" anchor="ctr" anchorCtr="0" horzOverflow="overflow"/>
                </a:tc>
                <a:tc>
                  <a:txBody>
                    <a:bodyPr/>
                    <a:lstStyle/>
                    <a:p>
                      <a:pPr defTabSz="914400">
                        <a:defRPr sz="1800">
                          <a:solidFill>
                            <a:srgbClr val="000000"/>
                          </a:solidFill>
                        </a:defRPr>
                      </a:pPr>
                      <a:r>
                        <a:rPr sz="2500">
                          <a:solidFill>
                            <a:srgbClr val="5E5E5E"/>
                          </a:solidFill>
                          <a:sym typeface="Graphik Medium"/>
                        </a:rPr>
                        <a:t>&gt;85% in the peak corresponding to intact RNA</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77</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80</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81</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86</a:t>
                      </a:r>
                    </a:p>
                  </a:txBody>
                  <a:tcPr marL="50800" marR="50800" marT="50800" marB="50800" anchor="ctr" anchorCtr="0" horzOverflow="overflow"/>
                </a:tc>
              </a:tr>
              <a:tr h="925895">
                <a:tc gridSpan="3">
                  <a:txBody>
                    <a:bodyPr/>
                    <a:lstStyle/>
                    <a:p>
                      <a:pPr defTabSz="914400">
                        <a:defRPr sz="1800">
                          <a:solidFill>
                            <a:srgbClr val="000000"/>
                          </a:solidFill>
                        </a:defRPr>
                      </a:pPr>
                      <a:r>
                        <a:rPr b="1" sz="3200">
                          <a:solidFill>
                            <a:srgbClr val="5E5E5E"/>
                          </a:solidFill>
                          <a:latin typeface="+mn-lt"/>
                          <a:ea typeface="+mn-ea"/>
                          <a:cs typeface="+mn-cs"/>
                        </a:rPr>
                        <a:t>PROCESS 2 Batches (Pfizer, Andover)</a:t>
                      </a:r>
                    </a:p>
                  </a:txBody>
                  <a:tcPr marL="50800" marR="50800" marT="50800" marB="50800" anchor="ctr" anchorCtr="0" horzOverflow="overflow"/>
                </a:tc>
                <a:tc hMerge="1">
                  <a:tcPr/>
                </a:tc>
                <a:tc hMerge="1">
                  <a:tcPr/>
                </a:tc>
                <a:tc>
                  <a:txBody>
                    <a:bodyPr/>
                    <a:lstStyle/>
                    <a:p>
                      <a:pPr defTabSz="914400">
                        <a:defRPr sz="1800">
                          <a:solidFill>
                            <a:srgbClr val="000000"/>
                          </a:solidFill>
                        </a:defRPr>
                      </a:pPr>
                      <a:r>
                        <a:rPr b="1" sz="2200">
                          <a:solidFill>
                            <a:srgbClr val="5E5E5E"/>
                          </a:solidFill>
                          <a:latin typeface="+mn-lt"/>
                          <a:ea typeface="+mn-ea"/>
                          <a:cs typeface="+mn-cs"/>
                        </a:rPr>
                        <a:t>20Y513-C101</a:t>
                      </a:r>
                    </a:p>
                  </a:txBody>
                  <a:tcPr marL="50800" marR="50800" marT="50800" marB="50800" anchor="ctr" anchorCtr="0" horzOverflow="overflow"/>
                </a:tc>
                <a:tc>
                  <a:txBody>
                    <a:bodyPr/>
                    <a:lstStyle/>
                    <a:p>
                      <a:pPr defTabSz="914400">
                        <a:defRPr sz="1800">
                          <a:solidFill>
                            <a:srgbClr val="000000"/>
                          </a:solidFill>
                        </a:defRPr>
                      </a:pPr>
                      <a:r>
                        <a:rPr b="1" sz="2200">
                          <a:solidFill>
                            <a:srgbClr val="5E5E5E"/>
                          </a:solidFill>
                          <a:latin typeface="+mn-lt"/>
                          <a:ea typeface="+mn-ea"/>
                          <a:cs typeface="+mn-cs"/>
                        </a:rPr>
                        <a:t>20Y513-C201</a:t>
                      </a:r>
                    </a:p>
                  </a:txBody>
                  <a:tcPr marL="50800" marR="50800" marT="50800" marB="50800" anchor="ctr" anchorCtr="0" horzOverflow="overflow"/>
                </a:tc>
                <a:tc>
                  <a:txBody>
                    <a:bodyPr/>
                    <a:lstStyle/>
                    <a:p>
                      <a:pPr defTabSz="914400">
                        <a:defRPr sz="1800">
                          <a:solidFill>
                            <a:srgbClr val="000000"/>
                          </a:solidFill>
                        </a:defRPr>
                      </a:pPr>
                      <a:r>
                        <a:rPr b="1" sz="2200">
                          <a:solidFill>
                            <a:srgbClr val="5E5E5E"/>
                          </a:solidFill>
                          <a:latin typeface="+mn-lt"/>
                          <a:ea typeface="+mn-ea"/>
                          <a:cs typeface="+mn-cs"/>
                        </a:rPr>
                        <a:t>20Y513-C301</a:t>
                      </a:r>
                    </a:p>
                  </a:txBody>
                  <a:tcPr marL="50800" marR="50800" marT="50800" marB="50800" anchor="ctr" anchorCtr="0" horzOverflow="overflow"/>
                </a:tc>
                <a:tc>
                  <a:txBody>
                    <a:bodyPr/>
                    <a:lstStyle/>
                    <a:p>
                      <a:pPr defTabSz="914400">
                        <a:defRPr sz="1800">
                          <a:solidFill>
                            <a:srgbClr val="000000"/>
                          </a:solidFill>
                        </a:defRPr>
                      </a:pPr>
                      <a:r>
                        <a:rPr b="1" sz="2200">
                          <a:solidFill>
                            <a:srgbClr val="5E5E5E"/>
                          </a:solidFill>
                          <a:latin typeface="+mn-lt"/>
                          <a:ea typeface="+mn-ea"/>
                          <a:cs typeface="+mn-cs"/>
                        </a:rPr>
                        <a:t>207513-C501</a:t>
                      </a:r>
                    </a:p>
                  </a:txBody>
                  <a:tcPr marL="50800" marR="50800" marT="50800" marB="50800" anchor="ctr" anchorCtr="0" horzOverflow="overflow"/>
                </a:tc>
              </a:tr>
              <a:tr h="1169205">
                <a:tc>
                  <a:txBody>
                    <a:bodyPr/>
                    <a:lstStyle/>
                    <a:p>
                      <a:pPr defTabSz="914400">
                        <a:defRPr sz="1800">
                          <a:solidFill>
                            <a:srgbClr val="000000"/>
                          </a:solidFill>
                        </a:defRPr>
                      </a:pPr>
                      <a:r>
                        <a:rPr sz="2500">
                          <a:solidFill>
                            <a:srgbClr val="5E5E5E"/>
                          </a:solidFill>
                          <a:sym typeface="Graphik Medium"/>
                        </a:rPr>
                        <a:t>RNA Integrity</a:t>
                      </a:r>
                    </a:p>
                  </a:txBody>
                  <a:tcPr marL="50800" marR="50800" marT="50800" marB="50800" anchor="ctr" anchorCtr="0" horzOverflow="overflow"/>
                </a:tc>
                <a:tc>
                  <a:txBody>
                    <a:bodyPr/>
                    <a:lstStyle/>
                    <a:p>
                      <a:pPr defTabSz="914400">
                        <a:defRPr sz="1800">
                          <a:solidFill>
                            <a:srgbClr val="000000"/>
                          </a:solidFill>
                        </a:defRPr>
                      </a:pPr>
                      <a:r>
                        <a:rPr sz="2400">
                          <a:solidFill>
                            <a:srgbClr val="5E5E5E"/>
                          </a:solidFill>
                          <a:sym typeface="Graphik Medium"/>
                        </a:rPr>
                        <a:t>Capillary gel electrophoresis</a:t>
                      </a:r>
                    </a:p>
                  </a:txBody>
                  <a:tcPr marL="50800" marR="50800" marT="50800" marB="50800" anchor="ctr" anchorCtr="0" horzOverflow="overflow"/>
                </a:tc>
                <a:tc>
                  <a:txBody>
                    <a:bodyPr/>
                    <a:lstStyle/>
                    <a:p>
                      <a:pPr defTabSz="914400">
                        <a:defRPr sz="1800">
                          <a:solidFill>
                            <a:srgbClr val="000000"/>
                          </a:solidFill>
                        </a:defRPr>
                      </a:pPr>
                      <a:r>
                        <a:rPr sz="2500">
                          <a:solidFill>
                            <a:srgbClr val="5E5E5E"/>
                          </a:solidFill>
                          <a:sym typeface="Graphik Medium"/>
                        </a:rPr>
                        <a:t>&gt;50% intact RNA</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62</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69</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66</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75</a:t>
                      </a:r>
                    </a:p>
                  </a:txBody>
                  <a:tcPr marL="50800" marR="50800" marT="50800" marB="50800" anchor="ctr" anchorCtr="0" horzOverflow="overflow"/>
                </a:tc>
              </a:tr>
              <a:tr h="912003">
                <a:tc gridSpan="3">
                  <a:txBody>
                    <a:bodyPr/>
                    <a:lstStyle/>
                    <a:p>
                      <a:pPr defTabSz="914400">
                        <a:defRPr sz="1800">
                          <a:solidFill>
                            <a:srgbClr val="000000"/>
                          </a:solidFill>
                        </a:defRPr>
                      </a:pPr>
                      <a:r>
                        <a:rPr b="1" sz="3200">
                          <a:solidFill>
                            <a:srgbClr val="5E5E5E"/>
                          </a:solidFill>
                          <a:latin typeface="+mn-lt"/>
                          <a:ea typeface="+mn-ea"/>
                          <a:cs typeface="+mn-cs"/>
                        </a:rPr>
                        <a:t>PROCESS 2 Batches (Pfizer, Puurs)</a:t>
                      </a:r>
                    </a:p>
                  </a:txBody>
                  <a:tcPr marL="50800" marR="50800" marT="50800" marB="50800" anchor="ctr" anchorCtr="0" horzOverflow="overflow"/>
                </a:tc>
                <a:tc hMerge="1">
                  <a:tcPr/>
                </a:tc>
                <a:tc hMerge="1">
                  <a:tcPr/>
                </a:tc>
                <a:tc>
                  <a:txBody>
                    <a:bodyPr/>
                    <a:lstStyle/>
                    <a:p>
                      <a:pPr defTabSz="914400">
                        <a:defRPr sz="1800">
                          <a:solidFill>
                            <a:srgbClr val="000000"/>
                          </a:solidFill>
                        </a:defRPr>
                      </a:pPr>
                      <a:r>
                        <a:rPr sz="2700">
                          <a:solidFill>
                            <a:srgbClr val="5E5E5E"/>
                          </a:solidFill>
                          <a:sym typeface="Graphik Medium"/>
                        </a:rPr>
                        <a:t>ED3938</a:t>
                      </a:r>
                    </a:p>
                  </a:txBody>
                  <a:tcPr marL="50800" marR="50800" marT="50800" marB="50800" anchor="ctr" anchorCtr="0" horzOverflow="overflow"/>
                </a:tc>
                <a:tc>
                  <a:txBody>
                    <a:bodyPr/>
                    <a:lstStyle/>
                    <a:p>
                      <a:pPr defTabSz="914400">
                        <a:defRPr sz="1800">
                          <a:solidFill>
                            <a:srgbClr val="000000"/>
                          </a:solidFill>
                        </a:defRPr>
                      </a:pPr>
                      <a:r>
                        <a:rPr sz="2700">
                          <a:solidFill>
                            <a:srgbClr val="5E5E5E"/>
                          </a:solidFill>
                          <a:sym typeface="Graphik Medium"/>
                        </a:rPr>
                        <a:t>EE3813</a:t>
                      </a:r>
                    </a:p>
                  </a:txBody>
                  <a:tcPr marL="50800" marR="50800" marT="50800" marB="50800" anchor="ctr" anchorCtr="0" horzOverflow="overflow"/>
                </a:tc>
                <a:tc>
                  <a:txBody>
                    <a:bodyPr/>
                    <a:lstStyle/>
                    <a:p>
                      <a:pPr defTabSz="914400">
                        <a:defRPr sz="1800">
                          <a:solidFill>
                            <a:srgbClr val="000000"/>
                          </a:solidFill>
                        </a:defRPr>
                      </a:pPr>
                      <a:r>
                        <a:rPr sz="2700">
                          <a:solidFill>
                            <a:srgbClr val="5E5E5E"/>
                          </a:solidFill>
                          <a:sym typeface="Graphik Medium"/>
                        </a:rPr>
                        <a:t>EE8492</a:t>
                      </a:r>
                    </a:p>
                  </a:txBody>
                  <a:tcPr marL="50800" marR="50800" marT="50800" marB="50800" anchor="ctr" anchorCtr="0" horzOverflow="overflow"/>
                </a:tc>
                <a:tc>
                  <a:txBody>
                    <a:bodyPr/>
                    <a:lstStyle/>
                    <a:p>
                      <a:pPr defTabSz="914400">
                        <a:defRPr sz="1800">
                          <a:solidFill>
                            <a:srgbClr val="000000"/>
                          </a:solidFill>
                        </a:defRPr>
                      </a:pPr>
                      <a:r>
                        <a:rPr sz="2700">
                          <a:solidFill>
                            <a:srgbClr val="5E5E5E"/>
                          </a:solidFill>
                          <a:sym typeface="Graphik Medium"/>
                        </a:rPr>
                        <a:t>EE8493</a:t>
                      </a:r>
                    </a:p>
                  </a:txBody>
                  <a:tcPr marL="50800" marR="50800" marT="50800" marB="50800" anchor="ctr" anchorCtr="0" horzOverflow="overflow"/>
                </a:tc>
              </a:tr>
              <a:tr h="1013080">
                <a:tc>
                  <a:txBody>
                    <a:bodyPr/>
                    <a:lstStyle/>
                    <a:p>
                      <a:pPr defTabSz="914400">
                        <a:defRPr sz="1800">
                          <a:solidFill>
                            <a:srgbClr val="000000"/>
                          </a:solidFill>
                        </a:defRPr>
                      </a:pPr>
                      <a:r>
                        <a:rPr sz="2500">
                          <a:solidFill>
                            <a:srgbClr val="5E5E5E"/>
                          </a:solidFill>
                          <a:sym typeface="Graphik Medium"/>
                        </a:rPr>
                        <a:t>RNA Integrity</a:t>
                      </a:r>
                    </a:p>
                  </a:txBody>
                  <a:tcPr marL="50800" marR="50800" marT="50800" marB="50800" anchor="ctr" anchorCtr="0" horzOverflow="overflow"/>
                </a:tc>
                <a:tc>
                  <a:txBody>
                    <a:bodyPr/>
                    <a:lstStyle/>
                    <a:p>
                      <a:pPr defTabSz="914400">
                        <a:defRPr sz="1800">
                          <a:solidFill>
                            <a:srgbClr val="000000"/>
                          </a:solidFill>
                        </a:defRPr>
                      </a:pPr>
                      <a:r>
                        <a:rPr sz="2400">
                          <a:solidFill>
                            <a:srgbClr val="5E5E5E"/>
                          </a:solidFill>
                          <a:sym typeface="Graphik Medium"/>
                        </a:rPr>
                        <a:t>Capillary gel electrophoresis</a:t>
                      </a:r>
                    </a:p>
                  </a:txBody>
                  <a:tcPr marL="50800" marR="50800" marT="50800" marB="50800" anchor="ctr" anchorCtr="0" horzOverflow="overflow"/>
                </a:tc>
                <a:tc>
                  <a:txBody>
                    <a:bodyPr/>
                    <a:lstStyle/>
                    <a:p>
                      <a:pPr defTabSz="914400">
                        <a:defRPr sz="1800">
                          <a:solidFill>
                            <a:srgbClr val="000000"/>
                          </a:solidFill>
                        </a:defRPr>
                      </a:pPr>
                      <a:r>
                        <a:rPr sz="2500">
                          <a:solidFill>
                            <a:srgbClr val="5E5E5E"/>
                          </a:solidFill>
                          <a:sym typeface="Graphik Medium"/>
                        </a:rPr>
                        <a:t>&gt;50% intact RNA</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63</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63</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55</a:t>
                      </a:r>
                    </a:p>
                  </a:txBody>
                  <a:tcPr marL="50800" marR="50800" marT="50800" marB="50800" anchor="ctr" anchorCtr="0" horzOverflow="overflow"/>
                </a:tc>
                <a:tc>
                  <a:txBody>
                    <a:bodyPr/>
                    <a:lstStyle/>
                    <a:p>
                      <a:pPr defTabSz="914400">
                        <a:defRPr sz="1800">
                          <a:solidFill>
                            <a:srgbClr val="000000"/>
                          </a:solidFill>
                        </a:defRPr>
                      </a:pPr>
                      <a:r>
                        <a:rPr sz="3200">
                          <a:solidFill>
                            <a:srgbClr val="5E5E5E"/>
                          </a:solidFill>
                          <a:sym typeface="Graphik Medium"/>
                        </a:rPr>
                        <a:t>55</a:t>
                      </a:r>
                    </a:p>
                  </a:txBody>
                  <a:tcPr marL="50800" marR="50800" marT="50800" marB="50800" anchor="ctr" anchorCtr="0" horzOverflow="overflow"/>
                </a:tc>
              </a:tr>
            </a:tbl>
          </a:graphicData>
        </a:graphic>
      </p:graphicFrame>
      <p:sp>
        <p:nvSpPr>
          <p:cNvPr id="222" name="L. Maria Gutschi, BScPhm, PharmD"/>
          <p:cNvSpPr txBox="1"/>
          <p:nvPr/>
        </p:nvSpPr>
        <p:spPr>
          <a:xfrm>
            <a:off x="8300479" y="12876235"/>
            <a:ext cx="6416451" cy="5302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mage" descr="Image"/>
          <p:cNvPicPr>
            <a:picLocks noChangeAspect="1"/>
          </p:cNvPicPr>
          <p:nvPr/>
        </p:nvPicPr>
        <p:blipFill>
          <a:blip r:embed="rId2">
            <a:extLst/>
          </a:blip>
          <a:stretch>
            <a:fillRect/>
          </a:stretch>
        </p:blipFill>
        <p:spPr>
          <a:xfrm>
            <a:off x="1554587" y="1331882"/>
            <a:ext cx="7846933" cy="10713263"/>
          </a:xfrm>
          <a:prstGeom prst="rect">
            <a:avLst/>
          </a:prstGeom>
          <a:ln w="12700">
            <a:miter lim="400000"/>
          </a:ln>
        </p:spPr>
      </p:pic>
      <p:sp>
        <p:nvSpPr>
          <p:cNvPr id="225" name="https://www.sciencedirect.com/science/article/pii/S0264410X21003194"/>
          <p:cNvSpPr txBox="1"/>
          <p:nvPr/>
        </p:nvSpPr>
        <p:spPr>
          <a:xfrm>
            <a:off x="377513" y="12040323"/>
            <a:ext cx="11547476"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https://www.sciencedirect.com/science/article/pii/S0264410X21003194</a:t>
            </a:r>
          </a:p>
        </p:txBody>
      </p:sp>
      <p:sp>
        <p:nvSpPr>
          <p:cNvPr id="226" name="Contaminants…"/>
          <p:cNvSpPr txBox="1"/>
          <p:nvPr/>
        </p:nvSpPr>
        <p:spPr>
          <a:xfrm>
            <a:off x="10759276" y="2521836"/>
            <a:ext cx="12206187" cy="41617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pc="59" sz="3000"/>
            </a:pPr>
            <a:r>
              <a:t>Contaminants</a:t>
            </a:r>
          </a:p>
          <a:p>
            <a:pPr algn="l">
              <a:defRPr spc="59" sz="3000"/>
            </a:pPr>
            <a:r>
              <a:t>Truncated mRNA</a:t>
            </a:r>
          </a:p>
          <a:p>
            <a:pPr algn="l">
              <a:defRPr spc="59" sz="3000"/>
            </a:pPr>
            <a:r>
              <a:t>Fragmented mRNA</a:t>
            </a:r>
          </a:p>
          <a:p>
            <a:pPr algn="l">
              <a:defRPr spc="59" sz="3000"/>
            </a:pPr>
            <a:r>
              <a:t>dsRNA</a:t>
            </a:r>
          </a:p>
          <a:p>
            <a:pPr algn="l">
              <a:defRPr spc="59" sz="3000"/>
            </a:pPr>
            <a:r>
              <a:t>DNA</a:t>
            </a:r>
          </a:p>
          <a:p>
            <a:pPr algn="l">
              <a:defRPr spc="59" sz="3000"/>
            </a:pPr>
          </a:p>
          <a:p>
            <a:pPr algn="l">
              <a:defRPr spc="59" sz="3000"/>
            </a:pPr>
            <a:r>
              <a:t>Are they translated into proteins?</a:t>
            </a:r>
          </a:p>
          <a:p>
            <a:pPr algn="l">
              <a:defRPr spc="59" sz="3000"/>
            </a:pPr>
            <a:r>
              <a:t>Are they associated with autoimmunity?</a:t>
            </a:r>
          </a:p>
        </p:txBody>
      </p:sp>
      <p:sp>
        <p:nvSpPr>
          <p:cNvPr id="227" name="L. Maria Gutschi, BScPhm, PharmD"/>
          <p:cNvSpPr txBox="1"/>
          <p:nvPr/>
        </p:nvSpPr>
        <p:spPr>
          <a:xfrm>
            <a:off x="7127515" y="12905057"/>
            <a:ext cx="5574984" cy="530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50" sz="2500"/>
            </a:lvl1pPr>
          </a:lstStyle>
          <a:p>
            <a:pPr/>
            <a:r>
              <a:t>L. Maria Gutschi, BScPhm, PharmD</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4_Briefing">
  <a:themeElements>
    <a:clrScheme name="24_Briefing">
      <a:dk1>
        <a:srgbClr val="002C3A"/>
      </a:dk1>
      <a:lt1>
        <a:srgbClr val="54818F"/>
      </a:lt1>
      <a:dk2>
        <a:srgbClr val="5E5E5E"/>
      </a:dk2>
      <a:lt2>
        <a:srgbClr val="D5D5D5"/>
      </a:lt2>
      <a:accent1>
        <a:srgbClr val="54818F"/>
      </a:accent1>
      <a:accent2>
        <a:srgbClr val="308C8B"/>
      </a:accent2>
      <a:accent3>
        <a:srgbClr val="7A9105"/>
      </a:accent3>
      <a:accent4>
        <a:srgbClr val="C26E6A"/>
      </a:accent4>
      <a:accent5>
        <a:srgbClr val="E4E942"/>
      </a:accent5>
      <a:accent6>
        <a:srgbClr val="5B516A"/>
      </a:accent6>
      <a:hlink>
        <a:srgbClr val="0000FF"/>
      </a:hlink>
      <a:folHlink>
        <a:srgbClr val="FF00FF"/>
      </a:folHlink>
    </a:clrScheme>
    <a:fontScheme name="24_Briefing">
      <a:majorFont>
        <a:latin typeface="Graphik"/>
        <a:ea typeface="Graphik"/>
        <a:cs typeface="Graphik"/>
      </a:majorFont>
      <a:minorFont>
        <a:latin typeface="Graphik"/>
        <a:ea typeface="Graphik"/>
        <a:cs typeface="Graphik"/>
      </a:minorFont>
    </a:fontScheme>
    <a:fmtScheme name="24_Brief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76200" cap="flat">
          <a:solidFill>
            <a:schemeClr val="accent6">
              <a:hueOff val="61929"/>
              <a:satOff val="10820"/>
              <a:lumOff val="-8848"/>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4_Briefing">
  <a:themeElements>
    <a:clrScheme name="24_Briefing">
      <a:dk1>
        <a:srgbClr val="000000"/>
      </a:dk1>
      <a:lt1>
        <a:srgbClr val="FFFFFF"/>
      </a:lt1>
      <a:dk2>
        <a:srgbClr val="5E5E5E"/>
      </a:dk2>
      <a:lt2>
        <a:srgbClr val="D5D5D5"/>
      </a:lt2>
      <a:accent1>
        <a:srgbClr val="54818F"/>
      </a:accent1>
      <a:accent2>
        <a:srgbClr val="308C8B"/>
      </a:accent2>
      <a:accent3>
        <a:srgbClr val="7A9105"/>
      </a:accent3>
      <a:accent4>
        <a:srgbClr val="C26E6A"/>
      </a:accent4>
      <a:accent5>
        <a:srgbClr val="E4E942"/>
      </a:accent5>
      <a:accent6>
        <a:srgbClr val="5B516A"/>
      </a:accent6>
      <a:hlink>
        <a:srgbClr val="0000FF"/>
      </a:hlink>
      <a:folHlink>
        <a:srgbClr val="FF00FF"/>
      </a:folHlink>
    </a:clrScheme>
    <a:fontScheme name="24_Briefing">
      <a:majorFont>
        <a:latin typeface="Graphik"/>
        <a:ea typeface="Graphik"/>
        <a:cs typeface="Graphik"/>
      </a:majorFont>
      <a:minorFont>
        <a:latin typeface="Graphik"/>
        <a:ea typeface="Graphik"/>
        <a:cs typeface="Graphik"/>
      </a:minorFont>
    </a:fontScheme>
    <a:fmtScheme name="24_Briefi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76200" cap="flat">
          <a:solidFill>
            <a:schemeClr val="accent6">
              <a:hueOff val="61929"/>
              <a:satOff val="10820"/>
              <a:lumOff val="-8848"/>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355600" rtl="0" fontAlgn="auto" latinLnBrk="0" hangingPunct="0">
          <a:lnSpc>
            <a:spcPct val="100000"/>
          </a:lnSpc>
          <a:spcBef>
            <a:spcPts val="0"/>
          </a:spcBef>
          <a:spcAft>
            <a:spcPts val="0"/>
          </a:spcAft>
          <a:buClrTx/>
          <a:buSzTx/>
          <a:buFontTx/>
          <a:buNone/>
          <a:tabLst/>
          <a:defRPr b="0" baseline="0" cap="none" i="0" spc="44" strike="noStrike" sz="2200" u="none" kumimoji="0" normalizeH="0">
            <a:ln>
              <a:noFill/>
            </a:ln>
            <a:solidFill>
              <a:schemeClr val="accent1">
                <a:satOff val="74278"/>
                <a:lumOff val="-33241"/>
              </a:schemeClr>
            </a:solidFill>
            <a:effectLst/>
            <a:uFillTx/>
            <a:latin typeface="Graphik Medium"/>
            <a:ea typeface="Graphik Medium"/>
            <a:cs typeface="Graphik Medium"/>
            <a:sym typeface="Graphik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